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notesSlides/notesSlide79.xml" ContentType="application/vnd.openxmlformats-officedocument.presentationml.notesSlide+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notesSlides/notesSlide187.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notesSlides/notesSlide195.xml" ContentType="application/vnd.openxmlformats-officedocument.presentationml.notesSlide+xml"/>
  <Override PartName="/ppt/notesSlides/notesSlide200.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notesSlides/notesSlide207.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158.xml" ContentType="application/vnd.openxmlformats-officedocument.presentationml.notesSlide+xml"/>
  <Override PartName="/ppt/notesSlides/notesSlide21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notesSlides/notesSlide209.xml" ContentType="application/vnd.openxmlformats-officedocument.presentationml.notesSlide+xml"/>
  <Override PartName="/ppt/slides/slide53.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20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20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1"/>
  </p:notesMasterIdLst>
  <p:sldIdLst>
    <p:sldId id="481" r:id="rId2"/>
    <p:sldId id="302" r:id="rId3"/>
    <p:sldId id="279" r:id="rId4"/>
    <p:sldId id="280" r:id="rId5"/>
    <p:sldId id="281" r:id="rId6"/>
    <p:sldId id="282" r:id="rId7"/>
    <p:sldId id="283" r:id="rId8"/>
    <p:sldId id="284" r:id="rId9"/>
    <p:sldId id="285" r:id="rId10"/>
    <p:sldId id="257" r:id="rId11"/>
    <p:sldId id="258" r:id="rId12"/>
    <p:sldId id="259" r:id="rId13"/>
    <p:sldId id="260" r:id="rId14"/>
    <p:sldId id="275" r:id="rId15"/>
    <p:sldId id="276" r:id="rId16"/>
    <p:sldId id="261" r:id="rId17"/>
    <p:sldId id="262" r:id="rId18"/>
    <p:sldId id="263" r:id="rId19"/>
    <p:sldId id="269" r:id="rId20"/>
    <p:sldId id="270" r:id="rId21"/>
    <p:sldId id="475" r:id="rId22"/>
    <p:sldId id="264" r:id="rId23"/>
    <p:sldId id="271" r:id="rId24"/>
    <p:sldId id="272" r:id="rId25"/>
    <p:sldId id="278" r:id="rId26"/>
    <p:sldId id="277" r:id="rId27"/>
    <p:sldId id="265" r:id="rId28"/>
    <p:sldId id="273" r:id="rId29"/>
    <p:sldId id="266" r:id="rId30"/>
    <p:sldId id="267" r:id="rId31"/>
    <p:sldId id="286" r:id="rId32"/>
    <p:sldId id="288" r:id="rId33"/>
    <p:sldId id="289" r:id="rId34"/>
    <p:sldId id="290" r:id="rId35"/>
    <p:sldId id="291" r:id="rId36"/>
    <p:sldId id="292" r:id="rId37"/>
    <p:sldId id="293" r:id="rId38"/>
    <p:sldId id="294" r:id="rId39"/>
    <p:sldId id="295" r:id="rId40"/>
    <p:sldId id="287" r:id="rId41"/>
    <p:sldId id="296" r:id="rId42"/>
    <p:sldId id="297" r:id="rId43"/>
    <p:sldId id="298" r:id="rId44"/>
    <p:sldId id="299" r:id="rId45"/>
    <p:sldId id="300" r:id="rId46"/>
    <p:sldId id="304" r:id="rId47"/>
    <p:sldId id="473" r:id="rId48"/>
    <p:sldId id="301" r:id="rId49"/>
    <p:sldId id="434" r:id="rId50"/>
    <p:sldId id="305" r:id="rId51"/>
    <p:sldId id="307" r:id="rId52"/>
    <p:sldId id="306"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476" r:id="rId94"/>
    <p:sldId id="478" r:id="rId95"/>
    <p:sldId id="479" r:id="rId96"/>
    <p:sldId id="356" r:id="rId97"/>
    <p:sldId id="357" r:id="rId98"/>
    <p:sldId id="352" r:id="rId99"/>
    <p:sldId id="353" r:id="rId100"/>
    <p:sldId id="355" r:id="rId101"/>
    <p:sldId id="354" r:id="rId102"/>
    <p:sldId id="358" r:id="rId103"/>
    <p:sldId id="362" r:id="rId104"/>
    <p:sldId id="363" r:id="rId105"/>
    <p:sldId id="359" r:id="rId106"/>
    <p:sldId id="364" r:id="rId107"/>
    <p:sldId id="365" r:id="rId108"/>
    <p:sldId id="366" r:id="rId109"/>
    <p:sldId id="367" r:id="rId110"/>
    <p:sldId id="368" r:id="rId111"/>
    <p:sldId id="369" r:id="rId112"/>
    <p:sldId id="370" r:id="rId113"/>
    <p:sldId id="360" r:id="rId114"/>
    <p:sldId id="361" r:id="rId115"/>
    <p:sldId id="371" r:id="rId116"/>
    <p:sldId id="372" r:id="rId117"/>
    <p:sldId id="373" r:id="rId118"/>
    <p:sldId id="381" r:id="rId119"/>
    <p:sldId id="374" r:id="rId120"/>
    <p:sldId id="379" r:id="rId121"/>
    <p:sldId id="380" r:id="rId122"/>
    <p:sldId id="382" r:id="rId123"/>
    <p:sldId id="385" r:id="rId124"/>
    <p:sldId id="386" r:id="rId125"/>
    <p:sldId id="383" r:id="rId126"/>
    <p:sldId id="384" r:id="rId127"/>
    <p:sldId id="474" r:id="rId128"/>
    <p:sldId id="303" r:id="rId129"/>
    <p:sldId id="435" r:id="rId130"/>
    <p:sldId id="375" r:id="rId131"/>
    <p:sldId id="387" r:id="rId132"/>
    <p:sldId id="388" r:id="rId133"/>
    <p:sldId id="376" r:id="rId134"/>
    <p:sldId id="389" r:id="rId135"/>
    <p:sldId id="377" r:id="rId136"/>
    <p:sldId id="378" r:id="rId137"/>
    <p:sldId id="390" r:id="rId138"/>
    <p:sldId id="391" r:id="rId139"/>
    <p:sldId id="392" r:id="rId140"/>
    <p:sldId id="393" r:id="rId141"/>
    <p:sldId id="394" r:id="rId142"/>
    <p:sldId id="396" r:id="rId143"/>
    <p:sldId id="395" r:id="rId144"/>
    <p:sldId id="397" r:id="rId145"/>
    <p:sldId id="398" r:id="rId146"/>
    <p:sldId id="399" r:id="rId147"/>
    <p:sldId id="400" r:id="rId148"/>
    <p:sldId id="401" r:id="rId149"/>
    <p:sldId id="402" r:id="rId150"/>
    <p:sldId id="403" r:id="rId151"/>
    <p:sldId id="404" r:id="rId152"/>
    <p:sldId id="405" r:id="rId153"/>
    <p:sldId id="406" r:id="rId154"/>
    <p:sldId id="407" r:id="rId155"/>
    <p:sldId id="411" r:id="rId156"/>
    <p:sldId id="412" r:id="rId157"/>
    <p:sldId id="408" r:id="rId158"/>
    <p:sldId id="413" r:id="rId159"/>
    <p:sldId id="409" r:id="rId160"/>
    <p:sldId id="417" r:id="rId161"/>
    <p:sldId id="410" r:id="rId162"/>
    <p:sldId id="414" r:id="rId163"/>
    <p:sldId id="415" r:id="rId164"/>
    <p:sldId id="418" r:id="rId165"/>
    <p:sldId id="419" r:id="rId166"/>
    <p:sldId id="416" r:id="rId167"/>
    <p:sldId id="420" r:id="rId168"/>
    <p:sldId id="424" r:id="rId169"/>
    <p:sldId id="421" r:id="rId170"/>
    <p:sldId id="425" r:id="rId171"/>
    <p:sldId id="426" r:id="rId172"/>
    <p:sldId id="427" r:id="rId173"/>
    <p:sldId id="422" r:id="rId174"/>
    <p:sldId id="428" r:id="rId175"/>
    <p:sldId id="432" r:id="rId176"/>
    <p:sldId id="433" r:id="rId177"/>
    <p:sldId id="429" r:id="rId178"/>
    <p:sldId id="430" r:id="rId179"/>
    <p:sldId id="431" r:id="rId180"/>
    <p:sldId id="436" r:id="rId181"/>
    <p:sldId id="437" r:id="rId182"/>
    <p:sldId id="438" r:id="rId183"/>
    <p:sldId id="439" r:id="rId184"/>
    <p:sldId id="440" r:id="rId185"/>
    <p:sldId id="441" r:id="rId186"/>
    <p:sldId id="442" r:id="rId187"/>
    <p:sldId id="443" r:id="rId188"/>
    <p:sldId id="444" r:id="rId189"/>
    <p:sldId id="445" r:id="rId190"/>
    <p:sldId id="423" r:id="rId191"/>
    <p:sldId id="446" r:id="rId192"/>
    <p:sldId id="447" r:id="rId193"/>
    <p:sldId id="448" r:id="rId194"/>
    <p:sldId id="449" r:id="rId195"/>
    <p:sldId id="450" r:id="rId196"/>
    <p:sldId id="451" r:id="rId197"/>
    <p:sldId id="452" r:id="rId198"/>
    <p:sldId id="455" r:id="rId199"/>
    <p:sldId id="453" r:id="rId200"/>
    <p:sldId id="454" r:id="rId201"/>
    <p:sldId id="456" r:id="rId202"/>
    <p:sldId id="457" r:id="rId203"/>
    <p:sldId id="458" r:id="rId204"/>
    <p:sldId id="459" r:id="rId205"/>
    <p:sldId id="460" r:id="rId206"/>
    <p:sldId id="461" r:id="rId207"/>
    <p:sldId id="463" r:id="rId208"/>
    <p:sldId id="464" r:id="rId209"/>
    <p:sldId id="462" r:id="rId210"/>
    <p:sldId id="465" r:id="rId211"/>
    <p:sldId id="466" r:id="rId212"/>
    <p:sldId id="468" r:id="rId213"/>
    <p:sldId id="467" r:id="rId214"/>
    <p:sldId id="469" r:id="rId215"/>
    <p:sldId id="470" r:id="rId216"/>
    <p:sldId id="471" r:id="rId217"/>
    <p:sldId id="472" r:id="rId218"/>
    <p:sldId id="480" r:id="rId219"/>
    <p:sldId id="268" r:id="rId2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1910" autoAdjust="0"/>
  </p:normalViewPr>
  <p:slideViewPr>
    <p:cSldViewPr>
      <p:cViewPr>
        <p:scale>
          <a:sx n="89" d="100"/>
          <a:sy n="89" d="100"/>
        </p:scale>
        <p:origin x="-126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222"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224" Type="http://schemas.openxmlformats.org/officeDocument/2006/relationships/theme" Target="theme/theme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notesMaster" Target="notesMasters/notes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62F752-7011-4137-A293-3F6F9ADA3BE1}" type="datetimeFigureOut">
              <a:rPr lang="en-US" smtClean="0"/>
              <a:pPr/>
              <a:t>10/14/2020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865993-547F-4826-8FAD-4C9F711B7B1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our first day of</a:t>
            </a:r>
            <a:r>
              <a:rPr lang="en-US" baseline="0" dirty="0" smtClean="0"/>
              <a:t> the Bible Study, we are going to discover the hidden Timeline that is within the Book of Revelation and examine how to apply it to our study and understanding of the Book of Revelation. Following that, we are going to look at a number of other End Time prophecies to see if we can determine just where we are in relation to God’s calendar of End Time events. </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this slide we are displaying the scripture verses that show where each seal begins. As we mentioned on the previous slide, the scriptures do not provided us with any obvious end points for any of the seals, not even the seventh seal. However, for some events in Revelation, we are given both a start time as well as an end time where the event is completed. We believe the reason and the purpose of this lack of a specific end times for any seal is that once a seal is opened, that seals impact on the world is ongoing until the return of Jesus. On this slide, we have chosen to provide an end time for the seventh seal. That end point is Revelation 18:24. We will show how we arrived at this end point a little later. </a:t>
            </a:r>
            <a:r>
              <a:rPr lang="en-US" b="1" dirty="0" smtClean="0"/>
              <a:t>Read the scripture</a:t>
            </a:r>
            <a:r>
              <a:rPr lang="en-US" b="1" baseline="0" dirty="0" smtClean="0"/>
              <a:t> verses above.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12</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Read all the scripture</a:t>
            </a:r>
            <a:r>
              <a:rPr lang="en-US" baseline="0" dirty="0" smtClean="0"/>
              <a:t>. Notice that the scripture does not say that it is a head wound, but that one of his heads is wounded to death. One leader out of this seven nation alliance receives the deadly wound. This is the one that becomes the antichrist and is given power for 42 months as the satanic trinity works to implement their one world government by force.</a:t>
            </a:r>
          </a:p>
          <a:p>
            <a:endParaRPr lang="en-US" baseline="0" dirty="0" smtClean="0"/>
          </a:p>
          <a:p>
            <a:r>
              <a:rPr lang="en-US" baseline="0" dirty="0" smtClean="0"/>
              <a:t>Based on the wording of the scripture here we might question whether the antichrist is the </a:t>
            </a:r>
            <a:r>
              <a:rPr lang="en-US" b="1" baseline="0" dirty="0" smtClean="0"/>
              <a:t>recovered man or,</a:t>
            </a:r>
            <a:r>
              <a:rPr lang="en-US" baseline="0" dirty="0" smtClean="0"/>
              <a:t> is the man’s body being used by a demonic spirit? We don’t know.</a:t>
            </a:r>
          </a:p>
        </p:txBody>
      </p:sp>
      <p:sp>
        <p:nvSpPr>
          <p:cNvPr id="4" name="Slide Number Placeholder 3"/>
          <p:cNvSpPr>
            <a:spLocks noGrp="1"/>
          </p:cNvSpPr>
          <p:nvPr>
            <p:ph type="sldNum" sz="quarter" idx="10"/>
          </p:nvPr>
        </p:nvSpPr>
        <p:spPr/>
        <p:txBody>
          <a:bodyPr/>
          <a:lstStyle/>
          <a:p>
            <a:fld id="{BA865993-547F-4826-8FAD-4C9F711B7B1F}" type="slidenum">
              <a:rPr lang="en-US" smtClean="0"/>
              <a:pPr/>
              <a:t>102</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highlighted scripture above. </a:t>
            </a:r>
            <a:r>
              <a:rPr lang="en-US" dirty="0" smtClean="0"/>
              <a:t>Here we see the antichrist making war with the saints for 42 months. These saints are the saints from</a:t>
            </a:r>
            <a:r>
              <a:rPr lang="en-US" baseline="0" dirty="0" smtClean="0"/>
              <a:t> the house of Israel. Remember God has turned His focus from the Gentiles to the Jewish people. </a:t>
            </a:r>
            <a:r>
              <a:rPr lang="en-US" dirty="0" smtClean="0"/>
              <a:t>We are told that all who do not have their names</a:t>
            </a:r>
            <a:r>
              <a:rPr lang="en-US" baseline="0" dirty="0" smtClean="0"/>
              <a:t> written in the book of life will worship him. We have been taught that all who do not worship the beast and are beheaded will be saved, but that is not what this scripture says. This scripture implies that all individuals who do not worship the beast already have their names written in the book of life. Their salvation probably came through the work and ministry of the 144,000 and the two witnesses. It will take more than just human strength to refuse to worship the beast and to refuse to receive his mark.</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103</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Read the scripture. </a:t>
            </a:r>
            <a:r>
              <a:rPr lang="en-US" dirty="0" smtClean="0"/>
              <a:t>The next thing we see is another beast coming out of the earth, this beast is the false prophet. He had an image made of the first beast and causes all to worship the image.</a:t>
            </a:r>
          </a:p>
          <a:p>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104</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highlighted scripture. </a:t>
            </a:r>
            <a:r>
              <a:rPr lang="en-US" dirty="0" smtClean="0"/>
              <a:t>Here we see an interesting point, if an individual will not worship the beast he is to be killed. An</a:t>
            </a:r>
            <a:r>
              <a:rPr lang="en-US" baseline="0" dirty="0" smtClean="0"/>
              <a:t> individual is not killed because they refuse the mark of the beast, they are killed because they refuse to worship the image of the beast. The mark is the individual’s proof that they submitted to worshiping the beast.</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105</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tend to think of the mark of the beast as singular, but, there is not just one mark</a:t>
            </a:r>
            <a:r>
              <a:rPr lang="en-US" baseline="0" dirty="0" smtClean="0"/>
              <a:t> of the beast, but three marks to chose from.   </a:t>
            </a:r>
          </a:p>
          <a:p>
            <a:pPr marL="228600" indent="-228600">
              <a:buAutoNum type="arabicPeriod"/>
            </a:pPr>
            <a:r>
              <a:rPr lang="en-US" b="1" baseline="0" dirty="0" smtClean="0"/>
              <a:t>The Mark of the Beast</a:t>
            </a:r>
          </a:p>
          <a:p>
            <a:pPr marL="228600" indent="-228600">
              <a:buAutoNum type="arabicPeriod"/>
            </a:pPr>
            <a:r>
              <a:rPr lang="en-US" b="1" baseline="0" dirty="0" smtClean="0"/>
              <a:t>The Name of the Beast		</a:t>
            </a:r>
            <a:r>
              <a:rPr lang="en-US" b="0" baseline="0" dirty="0" smtClean="0"/>
              <a:t>What we see here is if an individual tries to buy or sell and does not have the mark, he will be reported to the </a:t>
            </a:r>
            <a:r>
              <a:rPr lang="en-US" b="0" baseline="0" dirty="0" err="1" smtClean="0"/>
              <a:t>authorties</a:t>
            </a:r>
            <a:r>
              <a:rPr lang="en-US" b="0" baseline="0" dirty="0" smtClean="0"/>
              <a:t>!</a:t>
            </a:r>
            <a:endParaRPr lang="en-US" b="1" baseline="0" dirty="0" smtClean="0"/>
          </a:p>
          <a:p>
            <a:pPr marL="228600" indent="-228600">
              <a:buAutoNum type="arabicPeriod"/>
            </a:pPr>
            <a:r>
              <a:rPr lang="en-US" b="1" baseline="0" dirty="0" smtClean="0"/>
              <a:t>The Number of his name</a:t>
            </a:r>
          </a:p>
          <a:p>
            <a:pPr marL="228600" indent="-228600">
              <a:buNone/>
            </a:pPr>
            <a:r>
              <a:rPr lang="en-US" b="0" baseline="0" dirty="0" smtClean="0"/>
              <a:t>The individual may chose to have this mark placed on either their right hand or forehead. These two locations provide the greatest temperature variations to provide human energy to charge a lithium battery to run an RFID chip.</a:t>
            </a:r>
            <a:endParaRPr lang="en-US" b="0"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106</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107</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RFID</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108</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Digital Tattoo Vaccine</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109</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Cryptocurrency</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110</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about all three?</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other take away that we should get from the seals is that they are being opened in sequential order. While we</a:t>
            </a:r>
            <a:r>
              <a:rPr lang="en-US" baseline="0" dirty="0" smtClean="0"/>
              <a:t> aren’t told this specifically, it is definitely implied.</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13</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112</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 </a:t>
            </a:r>
            <a:r>
              <a:rPr lang="en-US" b="0" dirty="0" smtClean="0"/>
              <a:t>But, the </a:t>
            </a:r>
            <a:r>
              <a:rPr lang="en-US" b="0" dirty="0" err="1" smtClean="0"/>
              <a:t>raptured</a:t>
            </a:r>
            <a:r>
              <a:rPr lang="en-US" b="0" dirty="0" smtClean="0"/>
              <a:t> church will be removed at least 3</a:t>
            </a:r>
            <a:r>
              <a:rPr lang="en-US" b="0" baseline="0" dirty="0" smtClean="0"/>
              <a:t> years before the satanic trinity implements their evil plan.</a:t>
            </a:r>
            <a:endParaRPr lang="en-US" b="0"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113</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Who is the antichrist?    </a:t>
            </a:r>
            <a:r>
              <a:rPr lang="en-US" dirty="0" smtClean="0"/>
              <a:t>We don’t know who</a:t>
            </a:r>
            <a:r>
              <a:rPr lang="en-US" baseline="0" dirty="0" smtClean="0"/>
              <a:t> the antichrist is but here are some potential candidates.</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114</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Who is the False Prophet?   </a:t>
            </a:r>
            <a:r>
              <a:rPr lang="en-US" b="0" dirty="0" smtClean="0"/>
              <a:t> As we researched this question, the</a:t>
            </a:r>
            <a:r>
              <a:rPr lang="en-US" b="0" baseline="0" dirty="0" smtClean="0"/>
              <a:t> only potential candidates were always a Pope.  So here is a theory.  </a:t>
            </a:r>
            <a:r>
              <a:rPr lang="en-US" b="1" baseline="0"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115</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116</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references to articles</a:t>
            </a:r>
            <a:r>
              <a:rPr lang="en-US" baseline="0" dirty="0" smtClean="0"/>
              <a:t> where individuals are pointing out some very suspicious actions. You decide.</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117</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feast days were assigned by God back in Leviticus 23. There</a:t>
            </a:r>
            <a:r>
              <a:rPr lang="en-US" baseline="0" dirty="0" smtClean="0"/>
              <a:t> are 4 spring feast days and 3 fall feast days. Jesus fulfilled the 4 spring feast days over 2,000 years ago.</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118</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feast days as compared to our</a:t>
            </a:r>
            <a:r>
              <a:rPr lang="en-US" baseline="0" dirty="0" smtClean="0"/>
              <a:t> Gregorian calendar. </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119</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can see God’s declared</a:t>
            </a:r>
            <a:r>
              <a:rPr lang="en-US" baseline="0" dirty="0" smtClean="0"/>
              <a:t> feast days from the book of </a:t>
            </a:r>
            <a:r>
              <a:rPr lang="en-US" baseline="0" dirty="0" err="1" smtClean="0"/>
              <a:t>Liviticus</a:t>
            </a:r>
            <a:r>
              <a:rPr lang="en-US" baseline="0" dirty="0" smtClean="0"/>
              <a:t>.</a:t>
            </a:r>
            <a:r>
              <a:rPr lang="en-US" dirty="0" smtClean="0"/>
              <a:t> </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120</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this slide, we can see where the spring feast days were fulfilled through Christ’s earthly ministry. </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seems logical and reasonable that</a:t>
            </a:r>
            <a:r>
              <a:rPr lang="en-US" baseline="0" dirty="0" smtClean="0"/>
              <a:t> the seals are being opened in sequential order, but i</a:t>
            </a:r>
            <a:r>
              <a:rPr lang="en-US" dirty="0" smtClean="0"/>
              <a:t>t is always dangerous to assume anything. So, the question is, can we fine any scriptural proof that the seals are definitely being opened in sequential order.</a:t>
            </a:r>
          </a:p>
          <a:p>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14</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122</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a:t>
            </a:r>
            <a:r>
              <a:rPr lang="en-US" b="1" baseline="0" dirty="0" smtClean="0"/>
              <a:t> scripture. </a:t>
            </a:r>
            <a:r>
              <a:rPr lang="en-US" b="0" baseline="0" dirty="0" smtClean="0"/>
              <a:t>Many will quote the scripture to prove that we can not know the day nor the hour and we shouldn’t be making predictions, but it is interesting that the admonition begins with the word “WATCH”. </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123</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bottom scripture</a:t>
            </a:r>
            <a:r>
              <a:rPr lang="en-US" dirty="0" smtClean="0"/>
              <a:t>.</a:t>
            </a:r>
            <a:r>
              <a:rPr lang="en-US" baseline="0" dirty="0" smtClean="0"/>
              <a:t> God expects us to discern the time, the season. We won’t know the day not the hour of His coming but we are to recognize the season.</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124</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these</a:t>
            </a:r>
            <a:r>
              <a:rPr lang="en-US" b="1" baseline="0" dirty="0" smtClean="0"/>
              <a:t> two scriptures. </a:t>
            </a:r>
            <a:r>
              <a:rPr lang="en-US" b="0" baseline="0" dirty="0" smtClean="0"/>
              <a:t>Upon first glance, these two scriptures may seem to contradict each other, but they don’t. In Acts, Jesus is talking about the restoration of the kingdom to Israel, but in Thessalonians, Paul is talking about the Lord’s second coming.</a:t>
            </a:r>
            <a:endParaRPr lang="en-US" b="0"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125</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  </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126</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back to day 3 of our Revelation Bible Study. On our second day of the Bible Study, looked at some other End Time scriptures to see if they supported the Revelation time frame we learned about on our first day. The first scripture we looked at to validate our understanding was the Olivet Discourse, and what we saw was a correlation between the Olivet Discourse and the opening of the seals in Revelation chapter 6. We learned about the Cosmic signs and saw haw they tied together scriptures from Revelation, the Olivet Discourse in Matthew, Mark &amp;</a:t>
            </a:r>
            <a:r>
              <a:rPr lang="en-US" baseline="0" dirty="0" smtClean="0"/>
              <a:t> Luke, along with Isaiah and Joel. We learned about the satanic trinity, the mark of the beast and their one world system. Lastly, we learned about the Jewish feast days and how Jesus fulfilled the four spring feast days while He was here on earth. The next feast day to be fulfilled is the Feast of Trumpets, the Rapture of the Church on Rosh Hashanah.</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127</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Day 3 we are going to look at the prophesied return of Jesus Christ and why that prophecy is so important to all of us. We are going to look at why we need a savior and why a blood sacrifice is so important. We will examine the three types of death and man's purpose in life. We will examine the role of the saints and the battle of Armageddon. We will examine the Seven Sealed Scroll and learn about the Law of the Kinsman Redeemer and how these last</a:t>
            </a:r>
            <a:r>
              <a:rPr lang="en-US" baseline="0" dirty="0" smtClean="0"/>
              <a:t> two are related</a:t>
            </a:r>
            <a:r>
              <a:rPr lang="en-US" dirty="0" smtClean="0"/>
              <a:t>. We will learn about the roll of the saints at the close of the tribulation period and through</a:t>
            </a:r>
            <a:r>
              <a:rPr lang="en-US" baseline="0" dirty="0" smtClean="0"/>
              <a:t> the Millennial Reign of Christ. We will conclude by examining the spiritual condition of the church and of our society and discovering what God has to say about returning to Him </a:t>
            </a:r>
            <a:r>
              <a:rPr lang="en-US" baseline="0" dirty="0" err="1" smtClean="0"/>
              <a:t>spiriutally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128</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Just for reference, </a:t>
            </a:r>
            <a:r>
              <a:rPr lang="en-US" dirty="0" smtClean="0"/>
              <a:t>all of the material we studied yesterday was taken from chapters five through seven of the</a:t>
            </a:r>
            <a:r>
              <a:rPr lang="en-US" baseline="0" dirty="0" smtClean="0"/>
              <a:t> book,</a:t>
            </a:r>
            <a:r>
              <a:rPr lang="en-US" dirty="0" smtClean="0"/>
              <a:t> </a:t>
            </a:r>
            <a:r>
              <a:rPr lang="en-US" b="1" dirty="0" smtClean="0"/>
              <a:t>“The Three Woes: A Guide to Understanding Revelation and End Time Prophecies”.</a:t>
            </a:r>
            <a:r>
              <a:rPr lang="en-US" dirty="0" smtClean="0"/>
              <a:t>  Today the material we will be studying</a:t>
            </a:r>
            <a:r>
              <a:rPr lang="en-US" baseline="0" dirty="0" smtClean="0"/>
              <a:t> will be from chapters eight through eleven of </a:t>
            </a:r>
            <a:r>
              <a:rPr lang="en-US" b="1" baseline="0" dirty="0" smtClean="0"/>
              <a:t>“The Three Woes”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129</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130</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Why is the fulfillment of the this prophecy so necessary?</a:t>
            </a:r>
          </a:p>
          <a:p>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131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answer to that is Yes, we can find scriptural proof that the seals are indeed being opened</a:t>
            </a:r>
            <a:r>
              <a:rPr lang="en-US" baseline="0" dirty="0" smtClean="0"/>
              <a:t> in sequential order and we will look at that next.</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15</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answer is sin.</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132</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133</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Not only did Adam and Eve commit personal sin, but the sin nature entered the human race and passed it on to their offspring Cain and Abel and from there on to all the human race.</a:t>
            </a:r>
          </a:p>
          <a:p>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134</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135</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two scripture verses</a:t>
            </a:r>
            <a:r>
              <a:rPr lang="en-US" b="1" baseline="0" dirty="0" smtClean="0"/>
              <a:t>. </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136</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137</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scripture verses.</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138</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139</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scriptures.</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140</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a:t>
            </a:r>
            <a:r>
              <a:rPr lang="en-US" b="1" baseline="0" dirty="0" smtClean="0"/>
              <a:t>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141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jump over to Revelation chapter 8 verse 13, we find what appears to be a very short and simple little verse of scripture.  </a:t>
            </a:r>
            <a:r>
              <a:rPr lang="en-US" b="1" dirty="0" smtClean="0"/>
              <a:t>Read the Scripture.  </a:t>
            </a:r>
            <a:r>
              <a:rPr lang="en-US" dirty="0" smtClean="0"/>
              <a:t>But while this verse may be short, in reality, it is definitely not simple, it is packed with valuable information. In this verse, God talks about the three woes that are about to come upon the inhabitants of the earth. What is so easy to miss, is the importance of the connection between these three woes and the actions of three specific trumpet angels.</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16</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a:t>
            </a:r>
            <a:r>
              <a:rPr lang="en-US" b="1" baseline="0" dirty="0" smtClean="0"/>
              <a:t>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142</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143</a:t>
            </a:fld>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144</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scriptures.</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145</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146</a:t>
            </a:fld>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a:t>
            </a:r>
            <a:r>
              <a:rPr lang="en-US" b="1" baseline="0" dirty="0" smtClean="0"/>
              <a:t>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147</a:t>
            </a:fld>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scripture.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148</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149</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150</a:t>
            </a:fld>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scriptures.</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151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begin to read in Revelation chapter 9, we can see why Rev. 8:13 is so important. Rev. 8:13 ties the fifth, sixth and seventh trumpet angels to the three woes. What we see in this slide is an account of when a trumpet angel sounds and when a woe is ended. We also see that the very next thing to occur is the sounding of the next trumpet angel which starts the next woe. What we should learn here is that these woes are sequential, just like the seals. The only difference is that the seals had no end time assigned to them because they were and are ongoing events. One other thing we should notice here is that we are not told when the third woe is past, instead in Rev. 16:17, we see the phrase “It is done”. The seventh angel has completed his work, </a:t>
            </a:r>
            <a:r>
              <a:rPr lang="en-US" baseline="0" dirty="0" smtClean="0"/>
              <a:t>but the impact of his sounding is not finished. </a:t>
            </a:r>
            <a:r>
              <a:rPr lang="en-US" dirty="0" smtClean="0"/>
              <a:t>We will explain the importance of this later</a:t>
            </a:r>
            <a:r>
              <a:rPr lang="en-US" b="0" dirty="0" smtClean="0"/>
              <a:t>.  </a:t>
            </a:r>
            <a:r>
              <a:rPr lang="en-US" b="1" dirty="0" smtClean="0"/>
              <a:t>  Point out the start and stops in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17</a:t>
            </a:fld>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152</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153</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154</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155</a:t>
            </a:fld>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156</a:t>
            </a:fld>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Based on our studies thus far,</a:t>
            </a:r>
            <a:r>
              <a:rPr lang="en-US" baseline="0" dirty="0" smtClean="0"/>
              <a:t> </a:t>
            </a:r>
            <a:r>
              <a:rPr lang="en-US" sz="1200" baseline="0" dirty="0" smtClean="0"/>
              <a:t>i</a:t>
            </a:r>
            <a:r>
              <a:rPr lang="en-US" sz="1200" dirty="0" smtClean="0"/>
              <a:t>t seems that we can safely assume that we are living in the very last days before the rapture of the church. That places all mankind in the green rectangular block at the top and center of the flow chart.</a:t>
            </a:r>
          </a:p>
          <a:p>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157</a:t>
            </a:fld>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only way out of that block is through what is called a decision block. The decision block asks a simple question and has two paths out, depending on the answer to the question. This decision block is asking about our relationship with God.</a:t>
            </a:r>
            <a:endParaRPr lang="en-US" dirty="0" smtClean="0"/>
          </a:p>
          <a:p>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158</a:t>
            </a:fld>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All those who chose the left hand branch are going to enter the tribulation period and experience the wrath and judgments of almighty God and eventually will spend eternity in the lake of fire. Once this path has been chosen, the only way to save one's life and soul is to be beheaded instead of taking the mark of the beast.</a:t>
            </a:r>
            <a:endParaRPr lang="en-US" dirty="0" smtClean="0"/>
          </a:p>
          <a:p>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159</a:t>
            </a:fld>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What we want to focus on next, is what the future holds for those who chose the right hand branch in the flow chart. Those</a:t>
            </a:r>
            <a:r>
              <a:rPr lang="en-US" sz="1200" baseline="0" dirty="0" smtClean="0"/>
              <a:t> who chose the right hand branch, are part of the individuals that make up the great </a:t>
            </a:r>
            <a:r>
              <a:rPr lang="en-US" sz="1200" dirty="0" smtClean="0"/>
              <a:t>multitude that we saw described in Revelation chapter 7. Remember that the multitude from Rev. 7 consists of the </a:t>
            </a:r>
            <a:r>
              <a:rPr lang="en-US" sz="1200" dirty="0" err="1" smtClean="0"/>
              <a:t>raptured</a:t>
            </a:r>
            <a:r>
              <a:rPr lang="en-US" sz="1200" dirty="0" smtClean="0"/>
              <a:t> church along with all those who died believing</a:t>
            </a:r>
            <a:r>
              <a:rPr lang="en-US" sz="1200" baseline="0" dirty="0" smtClean="0"/>
              <a:t> and trusting in Christ.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160</a:t>
            </a:fld>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161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believed that most Christians see Rev. chapters 5 – 18 as the seven years of Tribulation</a:t>
            </a:r>
            <a:r>
              <a:rPr lang="en-US" baseline="0" dirty="0" smtClean="0"/>
              <a:t> and based on their pre-</a:t>
            </a:r>
            <a:r>
              <a:rPr lang="en-US" baseline="0" dirty="0" err="1" smtClean="0"/>
              <a:t>trib</a:t>
            </a:r>
            <a:r>
              <a:rPr lang="en-US" baseline="0" dirty="0" smtClean="0"/>
              <a:t>, mid-</a:t>
            </a:r>
            <a:r>
              <a:rPr lang="en-US" baseline="0" dirty="0" err="1" smtClean="0"/>
              <a:t>trib</a:t>
            </a:r>
            <a:r>
              <a:rPr lang="en-US" baseline="0" dirty="0" smtClean="0"/>
              <a:t>, post-</a:t>
            </a:r>
            <a:r>
              <a:rPr lang="en-US" baseline="0" dirty="0" err="1" smtClean="0"/>
              <a:t>trib</a:t>
            </a:r>
            <a:r>
              <a:rPr lang="en-US" baseline="0" dirty="0" smtClean="0"/>
              <a:t> views, they place the rapture of the church somewhere between the beginning of Chapter 4 and the end of chapter 18.</a:t>
            </a:r>
          </a:p>
          <a:p>
            <a:endParaRPr lang="en-US" baseline="0" dirty="0" smtClean="0"/>
          </a:p>
          <a:p>
            <a:r>
              <a:rPr lang="en-US" baseline="0" dirty="0" smtClean="0"/>
              <a:t>On the next few slides, I will be asking some questions, but please hold your answers until the discussion segment.</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18</a:t>
            </a:fld>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scripture.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162</a:t>
            </a:fld>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163</a:t>
            </a:fld>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scripture.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164</a:t>
            </a:fld>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        Not definite on this, </a:t>
            </a:r>
            <a:r>
              <a:rPr lang="en-US" b="0" dirty="0" smtClean="0"/>
              <a:t>just throwing this out as something to think about.</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165</a:t>
            </a:fld>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166</a:t>
            </a:fld>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scriptures.</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167</a:t>
            </a:fld>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Read the scriptures. </a:t>
            </a:r>
            <a:r>
              <a:rPr lang="en-US" sz="1200" kern="1200" dirty="0" smtClean="0">
                <a:solidFill>
                  <a:schemeClr val="tx1"/>
                </a:solidFill>
                <a:latin typeface="+mn-lt"/>
                <a:ea typeface="+mn-ea"/>
                <a:cs typeface="+mn-cs"/>
              </a:rPr>
              <a:t>This war involving Gog and Magog is a very brief war at the end of the thousand year Millennial reign. </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168</a:t>
            </a:fld>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169</a:t>
            </a:fld>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170</a:t>
            </a:fld>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scriptures.</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171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 this how you view chapters 5 -18?</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19</a:t>
            </a:fld>
            <a:endParaRPr 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Read</a:t>
            </a:r>
            <a:r>
              <a:rPr lang="en-US" sz="1200" b="1" kern="1200" baseline="0" dirty="0" smtClean="0">
                <a:solidFill>
                  <a:schemeClr val="tx1"/>
                </a:solidFill>
                <a:latin typeface="+mn-lt"/>
                <a:ea typeface="+mn-ea"/>
                <a:cs typeface="+mn-cs"/>
              </a:rPr>
              <a:t> the scriptures. </a:t>
            </a:r>
            <a:r>
              <a:rPr lang="en-US" sz="1200" kern="1200" dirty="0" smtClean="0">
                <a:solidFill>
                  <a:schemeClr val="tx1"/>
                </a:solidFill>
                <a:latin typeface="+mn-lt"/>
                <a:ea typeface="+mn-ea"/>
                <a:cs typeface="+mn-cs"/>
              </a:rPr>
              <a:t>The new Jerusalem is God's replacement for the Garden of Eden. The new Jerusalem is where God wants to Fellowship with man</a:t>
            </a:r>
            <a:r>
              <a:rPr lang="en-US" sz="1200" kern="1200" baseline="0" dirty="0" smtClean="0">
                <a:solidFill>
                  <a:schemeClr val="tx1"/>
                </a:solidFill>
                <a:latin typeface="+mn-lt"/>
                <a:ea typeface="+mn-ea"/>
                <a:cs typeface="+mn-cs"/>
              </a:rPr>
              <a:t> through all eternity</a:t>
            </a: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172</a:t>
            </a:fld>
            <a:endParaRPr 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Seven Sealed Scroll. Let’s discover what it is all about.</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173</a:t>
            </a:fld>
            <a:endParaRPr 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174</a:t>
            </a:fld>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Read the slide. </a:t>
            </a:r>
            <a:r>
              <a:rPr lang="en-US" sz="1200" kern="1200" dirty="0" smtClean="0">
                <a:solidFill>
                  <a:schemeClr val="tx1"/>
                </a:solidFill>
                <a:latin typeface="+mn-lt"/>
                <a:ea typeface="+mn-ea"/>
                <a:cs typeface="+mn-cs"/>
              </a:rPr>
              <a:t>This theory doesn't seem to make any sense, for the simple fact that the Book of Revelation is doing exactly that. Why would this book be duplicating the information that John is already providing us with in the book of Revelation?</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175</a:t>
            </a:fld>
            <a:endParaRPr 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Another theory is that this is the Book of Life with the names of the saints written therein.     It is not the book of life.  </a:t>
            </a:r>
            <a:r>
              <a:rPr lang="en-US" sz="1200" kern="1200" dirty="0" smtClean="0">
                <a:solidFill>
                  <a:schemeClr val="tx1"/>
                </a:solidFill>
                <a:latin typeface="+mn-lt"/>
                <a:ea typeface="+mn-ea"/>
                <a:cs typeface="+mn-cs"/>
              </a:rPr>
              <a:t>God is continually in a process of adding and removing names from the Book of Life.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Also, John wouldn't call it a seven sealed book, he would call it the Book of Life like he does on seven other times in the Book of Revelation. John refers to the Book of Life both before our introduction to the seven sealed book and also after its introduction. </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176</a:t>
            </a:fld>
            <a:endParaRPr 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Yet another theory claims that the seven sealed scroll is the Word of Salvation and contains the final purposes of God to undo the curse of sin.</a:t>
            </a:r>
          </a:p>
          <a:p>
            <a:r>
              <a:rPr lang="en-US" sz="1200" kern="1200" dirty="0" smtClean="0">
                <a:solidFill>
                  <a:schemeClr val="tx1"/>
                </a:solidFill>
                <a:latin typeface="+mn-lt"/>
                <a:ea typeface="+mn-ea"/>
                <a:cs typeface="+mn-cs"/>
              </a:rPr>
              <a:t>The curse of sin has already been dealt with through Christ's death on the cross. Nothing further needs to be done, Christ has provided our atonement, all we need to do is accept it.</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177</a:t>
            </a:fld>
            <a:endParaRPr 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178</a:t>
            </a:fld>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179</a:t>
            </a:fld>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180</a:t>
            </a:fld>
            <a:endParaRPr 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181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 anyone see chapters 5 – 18 differently?</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20</a:t>
            </a:fld>
            <a:endParaRPr 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scriptures.</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182</a:t>
            </a:fld>
            <a:endParaRPr 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183</a:t>
            </a:fld>
            <a:endParaRPr 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184</a:t>
            </a:fld>
            <a:endParaRPr 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scriptures.</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185</a:t>
            </a:fld>
            <a:endParaRPr 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186</a:t>
            </a:fld>
            <a:endParaRPr 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187</a:t>
            </a:fld>
            <a:endParaRPr 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188</a:t>
            </a:fld>
            <a:endParaRPr 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189</a:t>
            </a:fld>
            <a:endParaRPr 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 </a:t>
            </a:r>
          </a:p>
          <a:p>
            <a:endParaRPr lang="en-US" b="1" dirty="0" smtClean="0"/>
          </a:p>
          <a:p>
            <a:r>
              <a:rPr lang="en-US" b="1" dirty="0" smtClean="0"/>
              <a:t>If we don’t do anything,</a:t>
            </a:r>
            <a:r>
              <a:rPr lang="en-US" b="1" baseline="0" dirty="0" smtClean="0"/>
              <a:t> where will we be?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190</a:t>
            </a:fld>
            <a:endParaRPr 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find that the church age is over.           But,        It’s not over yet, though it soon will be!      So what should we do?</a:t>
            </a:r>
            <a:r>
              <a:rPr lang="en-US" baseline="0" dirty="0" smtClean="0"/>
              <a:t>      Take Inventory of our spiritual health.</a:t>
            </a:r>
          </a:p>
          <a:p>
            <a:endParaRPr lang="en-US" baseline="0" dirty="0" smtClean="0"/>
          </a:p>
          <a:p>
            <a:r>
              <a:rPr lang="en-US" baseline="0" dirty="0" smtClean="0"/>
              <a:t>What did Christ most warn us to watch for?   </a:t>
            </a:r>
            <a:r>
              <a:rPr lang="en-US" b="1" baseline="0" dirty="0" smtClean="0"/>
              <a:t>DECEPTION!   </a:t>
            </a:r>
            <a:r>
              <a:rPr lang="en-US" b="0" baseline="0" dirty="0" smtClean="0"/>
              <a:t>We need to take an honest look at the spiritual health of our society, the church and ourselves.</a:t>
            </a:r>
            <a:endParaRPr lang="en-US" b="0"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191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Does anyone know why thinking that chapters 5 – 18 as the 7 years of tribulation is a problem?</a:t>
            </a:r>
          </a:p>
          <a:p>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21</a:t>
            </a:fld>
            <a:endParaRPr 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192</a:t>
            </a:fld>
            <a:endParaRPr 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scripture.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193</a:t>
            </a:fld>
            <a:endParaRPr lang="en-US"/>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194</a:t>
            </a:fld>
            <a:endParaRPr 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p>
          <a:p>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BA865993-547F-4826-8FAD-4C9F711B7B1F}" type="slidenum">
              <a:rPr lang="en-US" smtClean="0"/>
              <a:pPr/>
              <a:t>195</a:t>
            </a:fld>
            <a:endParaRPr lang="en-US"/>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196</a:t>
            </a:fld>
            <a:endParaRPr lang="en-US"/>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197</a:t>
            </a:fld>
            <a:endParaRPr lang="en-US"/>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198</a:t>
            </a:fld>
            <a:endParaRPr lang="en-US"/>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199</a:t>
            </a:fld>
            <a:endParaRPr lang="en-US"/>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200</a:t>
            </a:fld>
            <a:endParaRPr lang="en-US"/>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201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of us are pretty familiar</a:t>
            </a:r>
            <a:r>
              <a:rPr lang="en-US" baseline="0" dirty="0" smtClean="0"/>
              <a:t> with all the ‘</a:t>
            </a:r>
            <a:r>
              <a:rPr lang="en-US" baseline="0" dirty="0" err="1" smtClean="0"/>
              <a:t>begats</a:t>
            </a:r>
            <a:r>
              <a:rPr lang="en-US" baseline="0" dirty="0" smtClean="0"/>
              <a:t>’ in Genesis. The word ‘begat’ occurs 71 times in the Pentateuch and 67 of those are in Genesis. The phrase ‘son of’ occurs 171 times in the Pentateuch. Most of the time I think we look at these and consider it boring reading, but if we will take the time to study some of these it can lead to a very informative study.</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problem with this concept is that the scriptures define a time span of seven years and five months from Rev. 9:1 to Rev. 16:17.</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22</a:t>
            </a:fld>
            <a:endParaRPr lang="en-US"/>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202</a:t>
            </a:fld>
            <a:endParaRPr lang="en-US"/>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a:t>
            </a:r>
            <a:r>
              <a:rPr lang="en-US" b="1" baseline="0" dirty="0" smtClean="0"/>
              <a:t>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203</a:t>
            </a:fld>
            <a:endParaRPr lang="en-US"/>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204</a:t>
            </a:fld>
            <a:endParaRPr lang="en-US"/>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here is a simple</a:t>
            </a:r>
            <a:r>
              <a:rPr lang="en-US" baseline="0" dirty="0" smtClean="0"/>
              <a:t> paraphrase of the Ten Commandments. The first 4 are highlighted. They deal with man’s relationship to God. The next six deal with man’s relationship to his fellow man.</a:t>
            </a:r>
          </a:p>
          <a:p>
            <a:endParaRPr lang="en-US" baseline="0" dirty="0" smtClean="0"/>
          </a:p>
          <a:p>
            <a:r>
              <a:rPr lang="en-US" baseline="0" dirty="0" smtClean="0"/>
              <a:t>Exodus 20:1</a:t>
            </a:r>
          </a:p>
          <a:p>
            <a:r>
              <a:rPr lang="en-US" baseline="0" dirty="0" smtClean="0"/>
              <a:t>Deuteronomy 5:6</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205</a:t>
            </a:fld>
            <a:endParaRPr lang="en-US"/>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206</a:t>
            </a:fld>
            <a:endParaRPr lang="en-US"/>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scripture.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207</a:t>
            </a:fld>
            <a:endParaRPr lang="en-US"/>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208</a:t>
            </a:fld>
            <a:endParaRPr lang="en-US"/>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209</a:t>
            </a:fld>
            <a:endParaRPr lang="en-US"/>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210</a:t>
            </a:fld>
            <a:endParaRPr lang="en-US"/>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211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 anyone know how we can prove this statement scripturally? </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23</a:t>
            </a:fld>
            <a:endParaRPr lang="en-US"/>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a:t>
            </a:r>
            <a:r>
              <a:rPr lang="en-US" sz="1200" dirty="0" smtClean="0">
                <a:solidFill>
                  <a:schemeClr val="bg2">
                    <a:lumMod val="60000"/>
                    <a:lumOff val="40000"/>
                  </a:schemeClr>
                </a:solidFill>
              </a:rPr>
              <a:t>second step </a:t>
            </a:r>
            <a:r>
              <a:rPr lang="en-US" sz="1200" dirty="0" smtClean="0"/>
              <a:t>in Israel's journey back to God is found in Nehemiah chapter 9 verse 3 where we are told that </a:t>
            </a:r>
            <a:r>
              <a:rPr lang="en-US" sz="1200" dirty="0" smtClean="0">
                <a:solidFill>
                  <a:schemeClr val="bg2">
                    <a:lumMod val="60000"/>
                    <a:lumOff val="40000"/>
                  </a:schemeClr>
                </a:solidFill>
              </a:rPr>
              <a:t>the people read the Book of the Law one fourth part of the day</a:t>
            </a:r>
            <a:r>
              <a:rPr lang="en-US" sz="1200" dirty="0" smtClean="0"/>
              <a:t>. We are also told that the people spent </a:t>
            </a:r>
            <a:r>
              <a:rPr lang="en-US" sz="1200" dirty="0" smtClean="0">
                <a:solidFill>
                  <a:schemeClr val="bg2">
                    <a:lumMod val="60000"/>
                    <a:lumOff val="40000"/>
                  </a:schemeClr>
                </a:solidFill>
              </a:rPr>
              <a:t>another one fourth part of the day confessing their sins and worshiping the Lord their God</a:t>
            </a:r>
            <a:r>
              <a:rPr lang="en-US" sz="1200" dirty="0" smtClean="0"/>
              <a:t>.</a:t>
            </a:r>
          </a:p>
          <a:p>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212</a:t>
            </a:fld>
            <a:endParaRPr lang="en-US"/>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the slide.</a:t>
            </a:r>
          </a:p>
          <a:p>
            <a:endParaRPr lang="en-US" dirty="0" smtClean="0"/>
          </a:p>
          <a:p>
            <a:r>
              <a:rPr lang="en-US" dirty="0" smtClean="0"/>
              <a:t>( Note: Nehemiah 9:13-14 referenced the giving of the law to Moses by God. )</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213</a:t>
            </a:fld>
            <a:endParaRPr lang="en-US"/>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214</a:t>
            </a:fld>
            <a:endParaRPr lang="en-US"/>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215</a:t>
            </a:fld>
            <a:endParaRPr lang="en-US"/>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216</a:t>
            </a:fld>
            <a:endParaRPr lang="en-US"/>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217</a:t>
            </a:fld>
            <a:endParaRPr lang="en-US"/>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218</a:t>
            </a:fld>
            <a:endParaRPr lang="en-US"/>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would like to learn more about Revelations time line we would like to invite you to get a copy of “The Three Woes”. Not only will you</a:t>
            </a:r>
            <a:r>
              <a:rPr lang="en-US" baseline="0" dirty="0" smtClean="0"/>
              <a:t> learn more about Revelations time lines and the three woes, y</a:t>
            </a:r>
            <a:r>
              <a:rPr lang="en-US" dirty="0" smtClean="0"/>
              <a:t>ou will also learn about the significance of the Cosmic Signs, the timing of Ezekiel’s War, the fulfillment of God’s Prophetic Feast Days, and what the Seven Sealed Book of Revelation is all about. Read a chapter a day for daily devotions or use it as a study guide for a Sunday School Class or a Bible Study. </a:t>
            </a:r>
            <a:r>
              <a:rPr lang="en-US" b="1" dirty="0" smtClean="0"/>
              <a:t>“The Three Woes” is available</a:t>
            </a:r>
            <a:r>
              <a:rPr lang="en-US" b="1" baseline="0" dirty="0" smtClean="0"/>
              <a:t> online only, it is not currently in retail bookstores, </a:t>
            </a:r>
            <a:r>
              <a:rPr lang="en-US" b="1" baseline="0" smtClean="0"/>
              <a:t>you can get </a:t>
            </a:r>
            <a:r>
              <a:rPr lang="en-US" b="1" baseline="0" dirty="0" smtClean="0"/>
              <a:t>it through Amazon, Barnes and Noble or Books-A-Million.</a:t>
            </a:r>
            <a:r>
              <a:rPr lang="en-US" dirty="0" smtClean="0"/>
              <a:t>    Also, visit us at our WEB</a:t>
            </a:r>
            <a:r>
              <a:rPr lang="en-US" baseline="0" dirty="0" smtClean="0"/>
              <a:t> site </a:t>
            </a:r>
            <a:r>
              <a:rPr lang="en-US" b="1" baseline="0" dirty="0" smtClean="0"/>
              <a:t>www.3woes.com</a:t>
            </a:r>
            <a:r>
              <a:rPr lang="en-US" baseline="0" dirty="0" smtClean="0"/>
              <a:t> and on </a:t>
            </a:r>
            <a:r>
              <a:rPr lang="en-US" baseline="0" dirty="0" err="1" smtClean="0"/>
              <a:t>Facebook</a:t>
            </a:r>
            <a:r>
              <a:rPr lang="en-US" baseline="0" dirty="0" smtClean="0"/>
              <a:t>:  </a:t>
            </a:r>
            <a:r>
              <a:rPr lang="en-US" b="1" baseline="0" dirty="0" smtClean="0"/>
              <a:t>3woes</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219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hinted to the answer to that question earlier when we mentioned the three woes.</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   </a:t>
            </a:r>
            <a:r>
              <a:rPr lang="en-US" b="0" dirty="0" smtClean="0"/>
              <a:t>For the sake of space, we have paraphrased some of these scriptures on this slide. You can look them up and verify the accuracy of the statements following the class. </a:t>
            </a:r>
          </a:p>
          <a:p>
            <a:r>
              <a:rPr lang="en-US" b="0" dirty="0" smtClean="0"/>
              <a:t>Let’s look at the first woe.</a:t>
            </a:r>
          </a:p>
          <a:p>
            <a:r>
              <a:rPr lang="en-US" b="0" dirty="0" smtClean="0"/>
              <a:t>As we examine the scriptures, we can see where the fifth trumpet angel sounds in Rev. 9:1 and we can see where that angels woe is past in Rev. 9:12. What we then see is a five month time span of activity assigned to the impact of the fifth trumpet angel and the first woe.</a:t>
            </a:r>
            <a:endParaRPr lang="en-US" b="0"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we continue our examination, we can see several time spans assigned to the sixth trumpet angel and the second woe. As we look at the first of these time frames, </a:t>
            </a:r>
            <a:r>
              <a:rPr lang="en-US" b="1" dirty="0" smtClean="0"/>
              <a:t>The KJV is a little confusing where it says “for an hour, and a day, and a month and a year” but Young’s Literal Translation says “Who have been made ready for the hour, and day and month and year”.</a:t>
            </a:r>
            <a:r>
              <a:rPr lang="en-US" dirty="0" smtClean="0"/>
              <a:t> </a:t>
            </a:r>
            <a:r>
              <a:rPr lang="en-US" b="0" baseline="0" dirty="0" smtClean="0"/>
              <a:t>This is a war that starts at a specific point in time during this angels sounding. </a:t>
            </a:r>
            <a:r>
              <a:rPr lang="en-US" dirty="0" smtClean="0"/>
              <a:t>The forty two months and the 1,260 day time spans that we see next are equal lengths of time. They both equal three and one half years. These two events will run concurrently along with the war that slays a third part of men.</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we conclude our examination of the three woes, we see three events that are assigned to the seventh trumpet angel and the third woe. The events are 1,260 days, the time, times and half a time and forty two months. These are all equal lengths of time and they are each three and one half years that will run concurrent with each other. As we review, looking at all three woes, we see that the total time span for all three woes is 7 years and 5 months!  That is quite a difference from our original concept that chapters 5 -18 is 7 years. The second and third woes appear to be the seven years of Jacob’s trouble, the seven years of Tribulation. That raises the issue of where do we fit in Rev. 5:1 through Rev. 9:13.  		</a:t>
            </a:r>
            <a:r>
              <a:rPr lang="en-US" b="1" dirty="0" smtClean="0"/>
              <a:t>NOTE: “It is done.”    We will discuss this in just a moment.</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Just for reference, </a:t>
            </a:r>
            <a:r>
              <a:rPr lang="en-US" dirty="0" smtClean="0"/>
              <a:t>thus far, all of the material we have been studying was taken from the first and second chapter of the</a:t>
            </a:r>
            <a:r>
              <a:rPr lang="en-US" baseline="0" dirty="0" smtClean="0"/>
              <a:t> book,</a:t>
            </a:r>
            <a:r>
              <a:rPr lang="en-US" dirty="0" smtClean="0"/>
              <a:t> </a:t>
            </a:r>
            <a:r>
              <a:rPr lang="en-US" b="1" dirty="0" smtClean="0"/>
              <a:t>“The Three Woes: A Guide to Understanding Revelation and End Time Prophecies”.</a:t>
            </a:r>
            <a:r>
              <a:rPr lang="en-US" dirty="0" smtClean="0"/>
              <a:t> The charts we have been</a:t>
            </a:r>
            <a:r>
              <a:rPr lang="en-US" baseline="0" dirty="0" smtClean="0"/>
              <a:t> looking at so far are not in the book, but the charts that we are about to look at, are in the book.</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one of the main charts in “The Three Woes”. All of the earlier Revelation charts that we have been looking at were derived from this chart. As the chart shows, the seven trumpet judgments are part of the results of the seventh seal. Furthermore, the seven vial/bowl judgments are part of the Seventh Trumpet Judgment. This is where and how we are now able to arrive at Rev. 18:24 as the end point of each of the seven seals. As you can see Daniel’s Seventieth Week, the Seven Years of Tribulation are equivalent to the sixth and seventh Trumpet Judgments. We will see that more clearly on the next slide. </a:t>
            </a:r>
            <a:r>
              <a:rPr lang="en-US" b="1" dirty="0" smtClean="0"/>
              <a:t>Rev. 16:17 states 'It is Done', this completes the seventh trumpet Judgment but the Vial/Bowl Judgments that are kicked off within the seventh Trumpet Judgment continue on so that the impact of the seven Vial Bowl Judgments and the seventh seal are ongoing until Rev. 18:24.	</a:t>
            </a:r>
            <a:r>
              <a:rPr lang="en-US" b="0" dirty="0" smtClean="0"/>
              <a:t>Seven Thunders  (don’t mention)</a:t>
            </a:r>
            <a:r>
              <a:rPr lang="en-US" b="1" dirty="0" smtClean="0"/>
              <a:t>		There is a lot on this chart, are there any questions?</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this slide,</a:t>
            </a:r>
            <a:r>
              <a:rPr lang="en-US" baseline="0" dirty="0" smtClean="0"/>
              <a:t> we can see the three woes expanded out in more detail. Together the second and third woe are the Seven Years of Jacob’s Trouble or as most of us would call it, The Great Tribulation. It becomes clear that the second woe is the first half of the great Tribulation, and the third woe is the second half of the great Tribulation. In the book “The Three Woes” we delve into this in a far greater extent than our time here will permit.                   </a:t>
            </a:r>
            <a:r>
              <a:rPr lang="en-US" b="1" baseline="0" dirty="0" smtClean="0"/>
              <a:t>Are there any questions here?</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this slide, we see Daniel’s Seventieth Week. For the first 3.5 years, God’s Two Witnesses are ministering to Israel and the Antichrist is on the scene but his activities are concealed.</a:t>
            </a:r>
            <a:r>
              <a:rPr lang="en-US" baseline="0" dirty="0" smtClean="0"/>
              <a:t> At the middle of the seven years, the Antichrist desecrates the Third Temple and is probably the murderer of the Two Witnesses. During the last 3.5 years of Daniel’s Seventieth week, the Antichrist and the False Prophet with the power of the devil</a:t>
            </a:r>
            <a:r>
              <a:rPr lang="en-US" dirty="0" smtClean="0"/>
              <a:t> will help bring the true horrors of the wrath of God upon the inhabitants of the earth. During the last half of the Tribulation period</a:t>
            </a:r>
            <a:r>
              <a:rPr lang="en-US" baseline="0" dirty="0" smtClean="0"/>
              <a:t> the Antichrist’s true nature will be revealed.</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great example of this is Adam’s grandson, </a:t>
            </a:r>
            <a:r>
              <a:rPr lang="en-US" dirty="0" err="1" smtClean="0"/>
              <a:t>Enos</a:t>
            </a:r>
            <a:r>
              <a:rPr lang="en-US" dirty="0" smtClean="0"/>
              <a:t>. Adam was 235 years old when </a:t>
            </a:r>
            <a:r>
              <a:rPr lang="en-US" dirty="0" err="1" smtClean="0"/>
              <a:t>Enos</a:t>
            </a:r>
            <a:r>
              <a:rPr lang="en-US" dirty="0" smtClean="0"/>
              <a:t> was born,</a:t>
            </a:r>
            <a:r>
              <a:rPr lang="en-US" baseline="0" dirty="0" smtClean="0"/>
              <a:t> so </a:t>
            </a:r>
            <a:r>
              <a:rPr lang="en-US" baseline="0" dirty="0" err="1" smtClean="0"/>
              <a:t>Enos</a:t>
            </a:r>
            <a:r>
              <a:rPr lang="en-US" baseline="0" dirty="0" smtClean="0"/>
              <a:t> knew Adam for almost 700 years before Adam died. Noah was born 84 years before </a:t>
            </a:r>
            <a:r>
              <a:rPr lang="en-US" baseline="0" dirty="0" err="1" smtClean="0"/>
              <a:t>Enos</a:t>
            </a:r>
            <a:r>
              <a:rPr lang="en-US" baseline="0" dirty="0" smtClean="0"/>
              <a:t> died. That equates to a lifetime in our age. Can you imagine the history and the stories about Adam and Eve that </a:t>
            </a:r>
            <a:r>
              <a:rPr lang="en-US" baseline="0" dirty="0" err="1" smtClean="0"/>
              <a:t>Enos</a:t>
            </a:r>
            <a:r>
              <a:rPr lang="en-US" baseline="0" dirty="0" smtClean="0"/>
              <a:t> could have shared with Noah? I am a grandfather now and I remember all the stories that my grandfather would share with me when I was a teenager.  </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this</a:t>
            </a:r>
            <a:r>
              <a:rPr lang="en-US" b="1" baseline="0" dirty="0" smtClean="0"/>
              <a:t> </a:t>
            </a:r>
            <a:r>
              <a:rPr lang="en-US" b="1" dirty="0" smtClean="0"/>
              <a:t>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scripture above.   </a:t>
            </a:r>
            <a:r>
              <a:rPr lang="en-US" b="0" dirty="0" smtClean="0"/>
              <a:t>For the past 55 years various Arab leaders have been making repeated threats against the state of Israel,</a:t>
            </a:r>
            <a:r>
              <a:rPr lang="en-US" b="0" baseline="0" dirty="0" smtClean="0"/>
              <a:t> so this particular prophecy has been fulfilled over and over for the past 55 years.</a:t>
            </a:r>
            <a:endParaRPr lang="en-US" b="0"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scripture above.   </a:t>
            </a:r>
            <a:r>
              <a:rPr lang="en-US" b="0" dirty="0" smtClean="0"/>
              <a:t>This prophecy appears to have been fulfilled in 2011. It took over</a:t>
            </a:r>
            <a:r>
              <a:rPr lang="en-US" b="0" baseline="0" dirty="0" smtClean="0"/>
              <a:t> 80 years for the Muslim Brotherhood to finally gain political control of Egypt.</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scripture above.    </a:t>
            </a:r>
            <a:r>
              <a:rPr lang="en-US" b="0" dirty="0" smtClean="0"/>
              <a:t>Mohamed </a:t>
            </a:r>
            <a:r>
              <a:rPr lang="en-US" b="0" dirty="0" err="1" smtClean="0"/>
              <a:t>Morsi’s</a:t>
            </a:r>
            <a:r>
              <a:rPr lang="en-US" b="0" dirty="0" smtClean="0"/>
              <a:t> rule was short lived because he was such a cruel</a:t>
            </a:r>
            <a:r>
              <a:rPr lang="en-US" b="0" baseline="0" dirty="0" smtClean="0"/>
              <a:t> leader. The people of Egypt rose up and overthrew him in 2013.</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scripture and slide above.    </a:t>
            </a:r>
            <a:r>
              <a:rPr lang="en-US" b="0" dirty="0" smtClean="0"/>
              <a:t>Ethiopia began building the Grand Renaissance Dam in 2011.</a:t>
            </a:r>
            <a:r>
              <a:rPr lang="en-US" b="0" baseline="0" dirty="0" smtClean="0"/>
              <a:t> Since the beginning of the dams construction, Egypt and Ethiopia have been on the verge of war. The dam is nearly complete now and the filling of the dam began during the summer of 2020. Since the dam’s early beginning, Egypt, Sudan and Ethiopia have been trying agree to a filling schedule, but all negotiations have failed. For the past few years the US and the UN have been assisting with negotiations but these too have failed. Currently, tensions between the two countries remains very high. </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 above. </a:t>
            </a:r>
            <a:r>
              <a:rPr lang="en-US" b="0" dirty="0" smtClean="0"/>
              <a:t>Let’s review them.</a:t>
            </a:r>
            <a:endParaRPr lang="en-US" b="0"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Maybe you think the statement, that these prophecies</a:t>
            </a:r>
            <a:r>
              <a:rPr lang="en-US" baseline="0" dirty="0" smtClean="0"/>
              <a:t> have been </a:t>
            </a:r>
            <a:r>
              <a:rPr lang="en-US" dirty="0" smtClean="0"/>
              <a:t>fulfilled</a:t>
            </a:r>
            <a:r>
              <a:rPr lang="en-US" baseline="0" dirty="0" smtClean="0"/>
              <a:t> are a little far fetched. </a:t>
            </a:r>
            <a:r>
              <a:rPr lang="en-US" dirty="0" smtClean="0"/>
              <a:t>The first prophecy from Psalms</a:t>
            </a:r>
            <a:r>
              <a:rPr lang="en-US" baseline="0" dirty="0" smtClean="0"/>
              <a:t> has been fulfilled without any question. And, </a:t>
            </a:r>
            <a:r>
              <a:rPr lang="en-US" dirty="0" smtClean="0"/>
              <a:t>Based on the scriptural order of these prophecies, it makes the fulfillment of prophecy 2 and 3 very likely. The fourth prophecy has not been fulfilled, but the potential for the fulfillment of it is so high, that it has nearly caused Egypt and Ethiopia</a:t>
            </a:r>
            <a:r>
              <a:rPr lang="en-US" baseline="0" dirty="0" smtClean="0"/>
              <a:t> to</a:t>
            </a:r>
            <a:r>
              <a:rPr lang="en-US" dirty="0" smtClean="0"/>
              <a:t> go to war with each other. As we</a:t>
            </a:r>
            <a:r>
              <a:rPr lang="en-US" baseline="0" dirty="0" smtClean="0"/>
              <a:t> look at the 2</a:t>
            </a:r>
            <a:r>
              <a:rPr lang="en-US" baseline="30000" dirty="0" smtClean="0"/>
              <a:t>nd</a:t>
            </a:r>
            <a:r>
              <a:rPr lang="en-US" baseline="0" dirty="0" smtClean="0"/>
              <a:t>, 3</a:t>
            </a:r>
            <a:r>
              <a:rPr lang="en-US" baseline="30000" dirty="0" smtClean="0"/>
              <a:t>rd</a:t>
            </a:r>
            <a:r>
              <a:rPr lang="en-US" baseline="0" dirty="0" smtClean="0"/>
              <a:t> and 4</a:t>
            </a:r>
            <a:r>
              <a:rPr lang="en-US" baseline="30000" dirty="0" smtClean="0"/>
              <a:t>th</a:t>
            </a:r>
            <a:r>
              <a:rPr lang="en-US" baseline="0" dirty="0" smtClean="0"/>
              <a:t> prophecies and see that they are consecutive verses in Isaiah, it seems very logical that the 2</a:t>
            </a:r>
            <a:r>
              <a:rPr lang="en-US" baseline="30000" dirty="0" smtClean="0"/>
              <a:t>nd</a:t>
            </a:r>
            <a:r>
              <a:rPr lang="en-US" baseline="0" dirty="0" smtClean="0"/>
              <a:t> and 3</a:t>
            </a:r>
            <a:r>
              <a:rPr lang="en-US" baseline="30000" dirty="0" smtClean="0"/>
              <a:t>rd</a:t>
            </a:r>
            <a:r>
              <a:rPr lang="en-US" baseline="0" dirty="0" smtClean="0"/>
              <a:t> of these prophecies have already been fulfilled as we discussed earlier.</a:t>
            </a:r>
            <a:r>
              <a:rPr lang="en-US" dirty="0" smtClean="0"/>
              <a:t> </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of these may not get fulfilled before the </a:t>
            </a:r>
            <a:r>
              <a:rPr lang="en-US" sz="1200" kern="1200" dirty="0" smtClean="0">
                <a:solidFill>
                  <a:schemeClr val="tx1"/>
                </a:solidFill>
                <a:latin typeface="+mn-lt"/>
                <a:ea typeface="+mn-ea"/>
                <a:cs typeface="+mn-cs"/>
              </a:rPr>
              <a:t>Millennial Reign of Christ.  There</a:t>
            </a:r>
            <a:r>
              <a:rPr lang="en-US" sz="1200" kern="1200" baseline="0" dirty="0" smtClean="0">
                <a:solidFill>
                  <a:schemeClr val="tx1"/>
                </a:solidFill>
                <a:latin typeface="+mn-lt"/>
                <a:ea typeface="+mn-ea"/>
                <a:cs typeface="+mn-cs"/>
              </a:rPr>
              <a:t> is a lot of argument as to whether the Psalm 83 prophecy has already been fulfilled.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Damascus being a ruinous heap and the desolation of Moab and </a:t>
            </a:r>
            <a:r>
              <a:rPr lang="en-US" sz="1200" kern="1200" baseline="0" dirty="0" err="1" smtClean="0">
                <a:solidFill>
                  <a:schemeClr val="tx1"/>
                </a:solidFill>
                <a:latin typeface="+mn-lt"/>
                <a:ea typeface="+mn-ea"/>
                <a:cs typeface="+mn-cs"/>
              </a:rPr>
              <a:t>Ammon</a:t>
            </a:r>
            <a:r>
              <a:rPr lang="en-US" sz="1200" kern="1200" baseline="0" dirty="0" smtClean="0">
                <a:solidFill>
                  <a:schemeClr val="tx1"/>
                </a:solidFill>
                <a:latin typeface="+mn-lt"/>
                <a:ea typeface="+mn-ea"/>
                <a:cs typeface="+mn-cs"/>
              </a:rPr>
              <a:t> are very likely related events that will be the result of a nuclear bomb. If Damascus is bombed, the prevailing winds would carry radiation to Moab and </a:t>
            </a:r>
            <a:r>
              <a:rPr lang="en-US" sz="1200" kern="1200" baseline="0" dirty="0" err="1" smtClean="0">
                <a:solidFill>
                  <a:schemeClr val="tx1"/>
                </a:solidFill>
                <a:latin typeface="+mn-lt"/>
                <a:ea typeface="+mn-ea"/>
                <a:cs typeface="+mn-cs"/>
              </a:rPr>
              <a:t>Ammon</a:t>
            </a:r>
            <a:r>
              <a:rPr lang="en-US" sz="1200" kern="1200" baseline="0" dirty="0" smtClean="0">
                <a:solidFill>
                  <a:schemeClr val="tx1"/>
                </a:solidFill>
                <a:latin typeface="+mn-lt"/>
                <a:ea typeface="+mn-ea"/>
                <a:cs typeface="+mn-cs"/>
              </a:rPr>
              <a:t>. The bombing of Damascus could potentially be an event that begins the great tribulation.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five cities of Egypt speaking Hebrew and a highway from Egypt to Assyria will likely be fulfilled during the Millennial Reign of Christ. </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three of these prophecies appear to be fulfilled</a:t>
            </a:r>
            <a:r>
              <a:rPr lang="en-US" baseline="0" dirty="0" smtClean="0"/>
              <a:t> and the fourth is on the verge of fulfillment.  And, as we said on the previous slide, the 5</a:t>
            </a:r>
            <a:r>
              <a:rPr lang="en-US" baseline="30000" dirty="0" smtClean="0"/>
              <a:t>th</a:t>
            </a:r>
            <a:r>
              <a:rPr lang="en-US" baseline="0" dirty="0" smtClean="0"/>
              <a:t>, 6</a:t>
            </a:r>
            <a:r>
              <a:rPr lang="en-US" baseline="30000" dirty="0" smtClean="0"/>
              <a:t>th</a:t>
            </a:r>
            <a:r>
              <a:rPr lang="en-US" baseline="0" dirty="0" smtClean="0"/>
              <a:t> and 7</a:t>
            </a:r>
            <a:r>
              <a:rPr lang="en-US" baseline="30000" dirty="0" smtClean="0"/>
              <a:t>th</a:t>
            </a:r>
            <a:r>
              <a:rPr lang="en-US" baseline="0" dirty="0" smtClean="0"/>
              <a:t> prophecies could be fulfilled at anytime between now and the end of the Tribulation period. The 8</a:t>
            </a:r>
            <a:r>
              <a:rPr lang="en-US" baseline="30000" dirty="0" smtClean="0"/>
              <a:t>th</a:t>
            </a:r>
            <a:r>
              <a:rPr lang="en-US" baseline="0" dirty="0" smtClean="0"/>
              <a:t> and 9</a:t>
            </a:r>
            <a:r>
              <a:rPr lang="en-US" baseline="30000" dirty="0" smtClean="0"/>
              <a:t>th</a:t>
            </a:r>
            <a:r>
              <a:rPr lang="en-US" baseline="0" dirty="0" smtClean="0"/>
              <a:t> prophecies are likely to be fulfilled during the Millennial Reign of Christ.</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 above. </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Secular history places the Exodus somewhere between 500 BC and 1300 BC. If you take the year 1085 BC as the year of the Exodus, then a very amazing correlation appears between the Jewish calendar and our Gregorian calendar.</a:t>
            </a:r>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years now, theologians have approached Ezekiel as a book of 52 individual visions. But, it is interesting that Ezekiel only dated 13 of the visions.</a:t>
            </a:r>
            <a:r>
              <a:rPr lang="en-US" baseline="0" dirty="0" smtClean="0"/>
              <a:t> Why did he date some and not others? Let’s take a look at the 13 dated visions and consider Ezekiel’s further hearings from God as sub-visions. Specifically, let’s look at Ezekiel’s 9</a:t>
            </a:r>
            <a:r>
              <a:rPr lang="en-US" baseline="30000" dirty="0" smtClean="0"/>
              <a:t>th</a:t>
            </a:r>
            <a:r>
              <a:rPr lang="en-US" baseline="0" dirty="0" smtClean="0"/>
              <a:t> vision that contains the Gog and </a:t>
            </a:r>
            <a:r>
              <a:rPr lang="en-US" baseline="0" dirty="0" err="1" smtClean="0"/>
              <a:t>Magog</a:t>
            </a:r>
            <a:r>
              <a:rPr lang="en-US" baseline="0" dirty="0" smtClean="0"/>
              <a:t> prophecy.</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we see when we look at Ezekiel in this manner is a dated vision occurring at Ezekiel 33:21 and having 7 sub-visions. Let’s see if there might be</a:t>
            </a:r>
            <a:r>
              <a:rPr lang="en-US" baseline="0" dirty="0" smtClean="0"/>
              <a:t> a historical sequence to these sub-visions.       What we see on this slide is:     </a:t>
            </a:r>
            <a:r>
              <a:rPr lang="en-US" b="1" baseline="0" dirty="0" smtClean="0"/>
              <a:t>1. A curse against the enemy inhabitants of the promised land.</a:t>
            </a:r>
          </a:p>
          <a:p>
            <a:r>
              <a:rPr lang="en-US" b="1" baseline="0" dirty="0" smtClean="0"/>
              <a:t>                                                                                   2. A curse against the shepherds of Israel.</a:t>
            </a:r>
          </a:p>
          <a:p>
            <a:r>
              <a:rPr lang="en-US" b="1" baseline="0" dirty="0" smtClean="0"/>
              <a:t>                                                                                   3. A curse against Mount </a:t>
            </a:r>
            <a:r>
              <a:rPr lang="en-US" b="1" baseline="0" dirty="0" err="1" smtClean="0"/>
              <a:t>Seir</a:t>
            </a:r>
            <a:r>
              <a:rPr lang="en-US" b="1" baseline="0" dirty="0" smtClean="0"/>
              <a:t>.</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we continue to look for a sequential flow in these prophecies,         </a:t>
            </a:r>
            <a:r>
              <a:rPr lang="en-US" b="1" baseline="0" dirty="0" smtClean="0"/>
              <a:t>1. The promised land is to be blessed and yield fruit. </a:t>
            </a:r>
          </a:p>
          <a:p>
            <a:r>
              <a:rPr lang="en-US" baseline="0" dirty="0" smtClean="0"/>
              <a:t>we see the following: </a:t>
            </a:r>
            <a:r>
              <a:rPr lang="en-US" b="1" baseline="0" dirty="0" smtClean="0"/>
              <a:t>                                                                          2. God promises to gather Israel back to the land.</a:t>
            </a:r>
          </a:p>
          <a:p>
            <a:r>
              <a:rPr lang="en-US" b="1" baseline="0" dirty="0" smtClean="0"/>
              <a:t>                                                                                                            3. The dry bones representing the extinct house of Israel shall be restored to the land.</a:t>
            </a:r>
          </a:p>
          <a:p>
            <a:endParaRPr lang="en-US" b="1" baseline="0" dirty="0" smtClean="0"/>
          </a:p>
          <a:p>
            <a:r>
              <a:rPr lang="en-US" b="1" baseline="0" dirty="0" smtClean="0"/>
              <a:t>		It’s starting to look like a sequence of events as we progress through history. The 5</a:t>
            </a:r>
            <a:r>
              <a:rPr lang="en-US" b="1" baseline="30000" dirty="0" smtClean="0"/>
              <a:t>th</a:t>
            </a:r>
            <a:r>
              <a:rPr lang="en-US" b="1" baseline="0" dirty="0" smtClean="0"/>
              <a:t> sub-vision looks a lot like Israel today.</a:t>
            </a:r>
          </a:p>
          <a:p>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continue looking, the 6</a:t>
            </a:r>
            <a:r>
              <a:rPr lang="en-US" baseline="30000" dirty="0" smtClean="0"/>
              <a:t>th</a:t>
            </a:r>
            <a:r>
              <a:rPr lang="en-US" dirty="0" smtClean="0"/>
              <a:t> sub-vision paints a picture of all of Israel being fully restored to the land. It further promises that David will be king over</a:t>
            </a:r>
            <a:r>
              <a:rPr lang="en-US" baseline="0" dirty="0" smtClean="0"/>
              <a:t> them. This gives us a picture of the Millennial Reign of Christ (King David). This hasn’t happened yet, but it isn’t far off. The 7</a:t>
            </a:r>
            <a:r>
              <a:rPr lang="en-US" baseline="30000" dirty="0" smtClean="0"/>
              <a:t>th</a:t>
            </a:r>
            <a:r>
              <a:rPr lang="en-US" baseline="0" dirty="0" smtClean="0"/>
              <a:t> and last sub-vision is the Gog and </a:t>
            </a:r>
            <a:r>
              <a:rPr lang="en-US" baseline="0" dirty="0" err="1" smtClean="0"/>
              <a:t>Magog</a:t>
            </a:r>
            <a:r>
              <a:rPr lang="en-US" baseline="0" dirty="0" smtClean="0"/>
              <a:t> war. As we look at the sequence of these 7 sub-visions all of a sudden it looks like the only Gog and </a:t>
            </a:r>
            <a:r>
              <a:rPr lang="en-US" baseline="0" dirty="0" err="1" smtClean="0"/>
              <a:t>Magog</a:t>
            </a:r>
            <a:r>
              <a:rPr lang="en-US" baseline="0" dirty="0" smtClean="0"/>
              <a:t> war occurs following the Millennium and aligns with Revelation chapter 20.</a:t>
            </a:r>
          </a:p>
          <a:p>
            <a:endParaRPr lang="en-US" baseline="0" dirty="0" smtClean="0"/>
          </a:p>
          <a:p>
            <a:r>
              <a:rPr lang="en-US" b="1" baseline="0" dirty="0" smtClean="0"/>
              <a:t>Furthermore, If we were to review the other 12 dated prophecies by Ezekiel, we would find the same sequential pattern of events as we just saw here.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major point of this</a:t>
            </a:r>
            <a:r>
              <a:rPr lang="en-US" baseline="0" dirty="0" smtClean="0"/>
              <a:t> slide is to present an idea of where we are on God’s prophetic timeline. Many people today are looking for Ezekiel’s War to occur at any time, yet it is likely to occur 1,000 years from now.</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back to day 2 of our Revelation Bible Study. On our first day of</a:t>
            </a:r>
            <a:r>
              <a:rPr lang="en-US" baseline="0" dirty="0" smtClean="0"/>
              <a:t> the Bible Study, we discovered the hidden Timeline that is within the Book of Revelation and examined how to apply it to our study and understanding of the Book of Revelation. Following that, we looked at a number of other End Time prophecies to see where were are in relation to God’s calendar of End Time events. </a:t>
            </a:r>
            <a:endParaRPr lang="en-US" dirty="0" smtClean="0"/>
          </a:p>
          <a:p>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Day 2 we</a:t>
            </a:r>
            <a:r>
              <a:rPr lang="en-US" baseline="0" dirty="0" smtClean="0"/>
              <a:t> are going to look at some other End Time scriptures to see if they support the Revelation time frame we learned about yesterday. All other prophetic scriptures  must work with and support our time frame or our understanding is incorrect. The first scripture we will look at to validate our understanding is the Olivet Discourse. The Olivet Discourse is found in Matthew, Mark and Luke, but we will only be using Matthew’s account for today’s study. As we conclude today’s study, we are going to look at God’s assigned feast days as given in Leviticus. </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Just for reference, </a:t>
            </a:r>
            <a:r>
              <a:rPr lang="en-US" dirty="0" smtClean="0"/>
              <a:t>all of the material we studied yesterday was taken from the first four chapters of the</a:t>
            </a:r>
            <a:r>
              <a:rPr lang="en-US" baseline="0" dirty="0" smtClean="0"/>
              <a:t> book,</a:t>
            </a:r>
            <a:r>
              <a:rPr lang="en-US" dirty="0" smtClean="0"/>
              <a:t> </a:t>
            </a:r>
            <a:r>
              <a:rPr lang="en-US" b="1" dirty="0" smtClean="0"/>
              <a:t>“The Three Woes: A Guide to Understanding Revelation and End Time Prophecies”.</a:t>
            </a:r>
            <a:r>
              <a:rPr lang="en-US" dirty="0" smtClean="0"/>
              <a:t>  Today the material we will be studying</a:t>
            </a:r>
            <a:r>
              <a:rPr lang="en-US" baseline="0" dirty="0" smtClean="0"/>
              <a:t> will be from chapters five through seven of </a:t>
            </a:r>
            <a:r>
              <a:rPr lang="en-US" b="1" baseline="0" dirty="0" smtClean="0"/>
              <a:t>“The Three Woes”</a:t>
            </a:r>
            <a:r>
              <a:rPr lang="en-US" baseline="0"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49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Olivet Discourse can be confusing until we break it out into sections like this. First Jesus talks about conditions leading </a:t>
            </a:r>
            <a:r>
              <a:rPr lang="en-US" dirty="0" err="1" smtClean="0"/>
              <a:t>upto</a:t>
            </a:r>
            <a:r>
              <a:rPr lang="en-US" dirty="0" smtClean="0"/>
              <a:t> the rapture of the church. Next, Christ</a:t>
            </a:r>
            <a:r>
              <a:rPr lang="en-US" baseline="0" dirty="0" smtClean="0"/>
              <a:t> begins telling about an event that will usher in the second half of the great tribulation. He then returns to describing the rapture of the church. Why Jesus digressed in the middle of the discussion of the rapture is unknown, but once we recognize this fact, it makes understanding the Olivet Discourse much easier. </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50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  </a:t>
            </a:r>
            <a:r>
              <a:rPr lang="en-US" dirty="0" smtClean="0"/>
              <a:t>So let’s check out the signs.</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maybe you’re thinking “So what”. Well, this does two things. It supports the historic</a:t>
            </a:r>
            <a:r>
              <a:rPr lang="en-US" baseline="0" dirty="0" smtClean="0"/>
              <a:t> estimate of when the Jewish Exodus occurred and it supports the accuracy of the Jewish calendar. It also refutes the concept that man has been on earth for millions of years. It establishes that man has been on earth for approximately 6,000 years.  5,781 exactly.</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on this</a:t>
            </a:r>
            <a:r>
              <a:rPr lang="en-US" baseline="0" dirty="0" smtClean="0"/>
              <a:t> slide, we can see 6 signs Jesus told us to look for:    1. Wars              2.   Rumors of Wars     3.   Pestilences</a:t>
            </a:r>
          </a:p>
          <a:p>
            <a:endParaRPr lang="en-US" baseline="0" dirty="0" smtClean="0"/>
          </a:p>
          <a:p>
            <a:r>
              <a:rPr lang="en-US" baseline="0" dirty="0" smtClean="0"/>
              <a:t>                                                                                              4. Earthquakes   5 Afflictions      and      6.   Betrayals</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52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much of the time we miss this sign and yet Jesus warned us three times to watch for this sign.</a:t>
            </a:r>
            <a:r>
              <a:rPr lang="en-US" baseline="0" dirty="0" smtClean="0"/>
              <a:t>   </a:t>
            </a:r>
            <a:r>
              <a:rPr lang="en-US" dirty="0" smtClean="0"/>
              <a:t>None of the other signs were mentioned more than once.   And yet we still</a:t>
            </a:r>
            <a:r>
              <a:rPr lang="en-US" baseline="0" dirty="0" smtClean="0"/>
              <a:t> tend to overlook this one.  Deception,   Deception,   Deception!</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53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54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Deception!</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55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 anyone see deception in our time?</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56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57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 term Global Warming didn’t go</a:t>
            </a:r>
            <a:r>
              <a:rPr lang="en-US" baseline="0" dirty="0" smtClean="0"/>
              <a:t> over so well, it was renamed to Climate Change.</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58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 anyone see deception here?</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59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about believing God’s Word?</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60</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Read the scripture above. </a:t>
            </a:r>
            <a:r>
              <a:rPr lang="en-US" sz="1200" b="0" kern="1200" dirty="0" smtClean="0">
                <a:solidFill>
                  <a:schemeClr val="tx1"/>
                </a:solidFill>
                <a:latin typeface="+mn-lt"/>
                <a:ea typeface="+mn-ea"/>
                <a:cs typeface="+mn-cs"/>
              </a:rPr>
              <a:t>That’s what God’s Word has to say about Global</a:t>
            </a:r>
            <a:r>
              <a:rPr lang="en-US" sz="1200" b="0" kern="1200" baseline="0" dirty="0" smtClean="0">
                <a:solidFill>
                  <a:schemeClr val="tx1"/>
                </a:solidFill>
                <a:latin typeface="+mn-lt"/>
                <a:ea typeface="+mn-ea"/>
                <a:cs typeface="+mn-cs"/>
              </a:rPr>
              <a:t> Warming.</a:t>
            </a:r>
            <a:r>
              <a:rPr lang="en-US" sz="1200" b="0" kern="1200" dirty="0" smtClean="0">
                <a:solidFill>
                  <a:schemeClr val="tx1"/>
                </a:solidFill>
                <a:latin typeface="+mn-lt"/>
                <a:ea typeface="+mn-ea"/>
                <a:cs typeface="+mn-cs"/>
              </a:rPr>
              <a:t> You know, </a:t>
            </a:r>
            <a:r>
              <a:rPr lang="en-US" sz="1200" kern="1200" dirty="0" smtClean="0">
                <a:solidFill>
                  <a:schemeClr val="tx1"/>
                </a:solidFill>
                <a:latin typeface="+mn-lt"/>
                <a:ea typeface="+mn-ea"/>
                <a:cs typeface="+mn-cs"/>
              </a:rPr>
              <a:t>How ironic it is, that the world tells us that climate change is going to destroy the world, yet God tells us in Revelation how He will destroy the earth one day and the world chooses to scoff. Just another evidence that we are truly living in the end times.</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61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started our study of Revelation in Genesis so we could establish the importance of the</a:t>
            </a:r>
            <a:r>
              <a:rPr lang="en-US" baseline="0" dirty="0" smtClean="0"/>
              <a:t> dates and timelines that the Bible gives us. So, can we follow the timeline clues in Revelation like we did in Genesis? Well, yes and no. Genesis is like walking down a dry creek bed and finding golden nuggets all over the place. All you need to do is reach down and pick them up. Revelation is more like using a pick and shovel to dig through a mountain side. The golden nuggets are there but you have to work to get to them. So let’s start mining some golden nuggets.</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8</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62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what does God say about it?</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63</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scripture.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64</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65</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scripture.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66</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67</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world wants to argue that a woman has the right to choose, but the church should argue that the woman made her choice when she chose to get pregnant. She had every right to take actions to prevent a pregnancy. She had every right to abstain from having sex, but she has no moral right to take the life of an innocent and helpless unborn child just because she and her partner made a prior bad choice.</a:t>
            </a:r>
          </a:p>
          <a:p>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68</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69</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What we have been looking at are all signs of the end times. </a:t>
            </a:r>
          </a:p>
          <a:p>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70</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scripture.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71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Read</a:t>
            </a:r>
            <a:r>
              <a:rPr lang="en-US" b="1" i="1" baseline="0" dirty="0" smtClean="0"/>
              <a:t> the above slide.      </a:t>
            </a:r>
            <a:r>
              <a:rPr lang="en-US" b="1" dirty="0" smtClean="0"/>
              <a:t>Notice that Open Mind</a:t>
            </a:r>
            <a:r>
              <a:rPr lang="en-US" b="1" baseline="0" dirty="0" smtClean="0"/>
              <a:t> is highlighted.  </a:t>
            </a:r>
            <a:r>
              <a:rPr lang="en-US" dirty="0" smtClean="0"/>
              <a:t>Frequently what we have been taught in the past becomes the most difficult </a:t>
            </a:r>
            <a:r>
              <a:rPr lang="en-US" sz="1200" kern="1200" dirty="0" smtClean="0">
                <a:solidFill>
                  <a:schemeClr val="tx1"/>
                </a:solidFill>
                <a:latin typeface="+mn-lt"/>
                <a:ea typeface="+mn-ea"/>
                <a:cs typeface="+mn-cs"/>
              </a:rPr>
              <a:t>obstacle</a:t>
            </a:r>
            <a:r>
              <a:rPr lang="en-US" dirty="0" smtClean="0"/>
              <a:t> to understanding Revelation.  I frequently have the opportunity to speak with individuals and they will tell me, ‘I see your point, but what about this’?  And, their ‘this’ will be some insignificant issue or idea from</a:t>
            </a:r>
            <a:r>
              <a:rPr lang="en-US" baseline="0" dirty="0" smtClean="0"/>
              <a:t> their past that is keeping them from accepting and adopting the new truth that they admit that they can plainly see.  Example: Martyrs under the altar, under the altar meant something to the individual that made them think these martyrs had to be from the time of the mark of the beast when people were being beheaded. </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9</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72</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will conclude this look at the signs with one last sign that seems to be worth reviewing. Any guess as to which one it is? It’s in the list above.</a:t>
            </a:r>
          </a:p>
          <a:p>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73</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74</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 company that the world has come to love and trust, we must now censor, and worry about what subtle message may be getting promoted to our very young children. Who is that company?</a:t>
            </a:r>
          </a:p>
          <a:p>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75</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Disney!</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76</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It's not just the youngest children that are in danger. We see the same happening with our young adult children as well. Most colleges and universities have become safe zones, where conservative ideas and Christian values are not allowed to be discussed or even presented for consideration.</a:t>
            </a:r>
          </a:p>
          <a:p>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77</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Many of the original centers of higher education were founded with the specific purpose of training ministers of the Gospel of Jesus Christ and promoting Christian values and Christian thought. Yet today most of Americas' centers of higher education have become centers of liberal thought and liberal ideas where conservative ideas and Christian values are unwelcome.</a:t>
            </a:r>
          </a:p>
          <a:p>
            <a:endParaRPr lang="en-US" dirty="0" smtClean="0"/>
          </a:p>
          <a:p>
            <a:r>
              <a:rPr lang="en-US" dirty="0" smtClean="0"/>
              <a:t>There are many other signs</a:t>
            </a:r>
            <a:r>
              <a:rPr lang="en-US" baseline="0" dirty="0" smtClean="0"/>
              <a:t> we could look at like calling evil good and good evil, but for now, let’s turn our focus back to Revelation.</a:t>
            </a:r>
          </a:p>
        </p:txBody>
      </p:sp>
      <p:sp>
        <p:nvSpPr>
          <p:cNvPr id="4" name="Slide Number Placeholder 3"/>
          <p:cNvSpPr>
            <a:spLocks noGrp="1"/>
          </p:cNvSpPr>
          <p:nvPr>
            <p:ph type="sldNum" sz="quarter" idx="10"/>
          </p:nvPr>
        </p:nvSpPr>
        <p:spPr/>
        <p:txBody>
          <a:bodyPr/>
          <a:lstStyle/>
          <a:p>
            <a:fld id="{BA865993-547F-4826-8FAD-4C9F711B7B1F}" type="slidenum">
              <a:rPr lang="en-US" smtClean="0"/>
              <a:pPr/>
              <a:t>78</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finish looking at the signs in Matthew 24, we next want to look at the seals in Revelation 6 and see how they parallel the signs of the Olivet Discourse.</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79</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this slide we can see how the signs from the Olivet</a:t>
            </a:r>
            <a:r>
              <a:rPr lang="en-US" baseline="0" dirty="0" smtClean="0"/>
              <a:t> Discourse parallel the seals from the Book of Revelation.</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80</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text above the table.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81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Revelation is one of the most difficult books of the Bible to understand. The first thing</a:t>
            </a:r>
            <a:r>
              <a:rPr lang="en-US" baseline="0" dirty="0" smtClean="0"/>
              <a:t> we should do, is to see if we can divide it into manageable sections. That is what we have done here. As we look at the bar at the top of this page you can see where we have separated Revelation into seven manageable sections. As we look at this division, we see that the first three and the last three sections become more manageable and understandable. That leaves us with the heart of Revelation, to decipher and understand. As we move forward in this study, you will see why we have called this heart of Revelation “The Seven Seals”.          </a:t>
            </a:r>
            <a:r>
              <a:rPr lang="en-US" b="1" baseline="0" dirty="0" smtClean="0"/>
              <a:t>Mentioned Scriptures.   Address the sections.   </a:t>
            </a:r>
            <a:r>
              <a:rPr lang="en-US" baseline="0" dirty="0" smtClean="0"/>
              <a:t>What I have done here is quote a verse or partial verse from the beginning of each of the 7 sections that pretty much describes what that section is about.</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10</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text above the table.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82</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Read the text above the table.</a:t>
            </a:r>
          </a:p>
          <a:p>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83</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Read the text above the table.</a:t>
            </a:r>
          </a:p>
          <a:p>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84</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Read the text above the table.</a:t>
            </a:r>
          </a:p>
          <a:p>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85</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 begin to understand Revelation, you will soon discover that the Sixth Seal has much to do with unraveling end time scripture as does the three</a:t>
            </a:r>
            <a:r>
              <a:rPr lang="en-US" baseline="0" dirty="0" smtClean="0"/>
              <a:t> woes. What we see here in this graphic is a representation of the sun becoming black as sackcloth, the moon becoming as blood and the stars of heaven falling to earth.</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86</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scripture above. </a:t>
            </a:r>
            <a:r>
              <a:rPr lang="en-US" b="0" dirty="0" smtClean="0"/>
              <a:t>Not only is this account of the Cosmic Signs given to us here by John in Revelation, but we can also see these cosmic signs in Matthew </a:t>
            </a:r>
            <a:r>
              <a:rPr lang="en-US" dirty="0" smtClean="0"/>
              <a:t>24, Mark 13, Luke 21, in addition to Isaiah 13, and Joel 2 in the Old</a:t>
            </a:r>
            <a:r>
              <a:rPr lang="en-US" baseline="0" dirty="0" smtClean="0"/>
              <a:t> Testament. What that tells us, is that all six of these writers are telling us about the same event that will shortly be coming upon the world.</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87</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scripture above. </a:t>
            </a:r>
            <a:r>
              <a:rPr lang="en-US" b="0" dirty="0" smtClean="0"/>
              <a:t>This section of scripture parallels Matthew 24:30 where we see Jesus coming in the clouds of heaven.     But, some of you might be thinking that</a:t>
            </a:r>
            <a:r>
              <a:rPr lang="en-US" b="0" baseline="0" dirty="0" smtClean="0"/>
              <a:t> this sounds like the Battle of Armageddon.</a:t>
            </a:r>
            <a:endParaRPr lang="en-US" b="0"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88</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scripture above. </a:t>
            </a:r>
            <a:r>
              <a:rPr lang="en-US" b="0" dirty="0" smtClean="0"/>
              <a:t>The scripture depicting the rapture of the church was in Revelation 6 and the</a:t>
            </a:r>
            <a:r>
              <a:rPr lang="en-US" b="0" baseline="0" dirty="0" smtClean="0"/>
              <a:t> Battle of Armageddon here is taking place in Revelation 16. We know Revelation is sequential and we saw with our main Revelation time line chart that the opening of the seals continues out to Rev. 16:17, in fact that is the next verse following this scripture. It is also the verse where we said the opening of the seventh seal is complete. The scene from the end of Revelation chapter 6, the opening of the sixth seal must be the rapture of the church. So, now that we know it is not the Battle of Armageddon, let’s return to the Cosmic Signs.</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89</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scripture above. </a:t>
            </a:r>
            <a:r>
              <a:rPr lang="en-US" b="0" dirty="0" smtClean="0"/>
              <a:t>Here we see the Cosmic Signs as described by Jesus</a:t>
            </a:r>
            <a:r>
              <a:rPr lang="en-US" b="0" baseline="0" dirty="0" smtClean="0"/>
              <a:t> and He clearly ties those signs to His coming and the Rapture of the Church.</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90</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91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Note</a:t>
            </a:r>
            <a:r>
              <a:rPr lang="en-US" b="1" baseline="0" dirty="0" smtClean="0"/>
              <a:t> in Chart first.    </a:t>
            </a:r>
            <a:r>
              <a:rPr lang="en-US" dirty="0" smtClean="0"/>
              <a:t>As we look at chapters five through eighteen, the common element of this section is the “The Seven</a:t>
            </a:r>
            <a:r>
              <a:rPr lang="en-US" baseline="0" dirty="0" smtClean="0"/>
              <a:t> Seals”. The problem is that this is not easy to recognize. </a:t>
            </a:r>
            <a:r>
              <a:rPr lang="en-US" dirty="0" smtClean="0"/>
              <a:t> As we look at the green bar in this</a:t>
            </a:r>
            <a:r>
              <a:rPr lang="en-US" baseline="0" dirty="0" smtClean="0"/>
              <a:t> </a:t>
            </a:r>
            <a:r>
              <a:rPr lang="en-US" dirty="0" smtClean="0"/>
              <a:t>chart it would be reasonable to question, why is the seventh seal shown so disproportionately larger than the other seals. The seventh seal begins at Rev. 8:1</a:t>
            </a:r>
            <a:r>
              <a:rPr lang="en-US" baseline="0" dirty="0" smtClean="0"/>
              <a:t> and we are showing it going all the way to Revelation chapter 19. The description of each of the other seals continue only for two to six verses of the Bible and then it moves to the next seal. So why are we showing the seventh seal continuing on for ten chapters of Revelation? </a:t>
            </a:r>
            <a:r>
              <a:rPr lang="en-US" dirty="0" smtClean="0"/>
              <a:t>That is a good question and we will</a:t>
            </a:r>
            <a:r>
              <a:rPr lang="en-US" baseline="0" dirty="0" smtClean="0"/>
              <a:t> answer that in just a little bit. Another thing that we should note here is that there are no specified end times assigned to any of these seals. We didn’t just decide to leave the end points out, they are not provide to us in the scriptures. We should be asking ourselves why are end times not provided?</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11</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scripture above. </a:t>
            </a:r>
            <a:r>
              <a:rPr lang="en-US" dirty="0" smtClean="0"/>
              <a:t>These are</a:t>
            </a:r>
            <a:r>
              <a:rPr lang="en-US" baseline="0" dirty="0" smtClean="0"/>
              <a:t> not the tribulation saints as many have supposed, remember, the tribulation does not begin until Revelation 9:14.  This is the </a:t>
            </a:r>
            <a:r>
              <a:rPr lang="en-US" baseline="0" dirty="0" err="1" smtClean="0"/>
              <a:t>raptured</a:t>
            </a:r>
            <a:r>
              <a:rPr lang="en-US" baseline="0" dirty="0" smtClean="0"/>
              <a:t> church standing before God’s throne immediately following the Cosmic Signs of Revelation Chapter 6. The remainder of Revelation chapter 7 is all a picture of the </a:t>
            </a:r>
            <a:r>
              <a:rPr lang="en-US" baseline="0" dirty="0" err="1" smtClean="0"/>
              <a:t>raptured</a:t>
            </a:r>
            <a:r>
              <a:rPr lang="en-US" baseline="0" dirty="0" smtClean="0"/>
              <a:t> church before God’s throne. And then, the next thing to happen is the opening of the 7</a:t>
            </a:r>
            <a:r>
              <a:rPr lang="en-US" baseline="30000" dirty="0" smtClean="0"/>
              <a:t>th</a:t>
            </a:r>
            <a:r>
              <a:rPr lang="en-US" baseline="0" dirty="0" smtClean="0"/>
              <a:t> seal in Revelation 8:1.</a:t>
            </a:r>
          </a:p>
          <a:p>
            <a:endParaRPr lang="en-US" baseline="0" dirty="0" smtClean="0"/>
          </a:p>
          <a:p>
            <a:r>
              <a:rPr lang="en-US" baseline="0" dirty="0" smtClean="0"/>
              <a:t>To see the tribulation saints, we would need to go to Revelation 15:2 where John sees “a sea of glass mingled with fire, and them that had gotten the victory over the beast, and over his image, and over his mark, and over the number of his name, stand on the sea of glass, having the harps of God.”</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92</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93</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the actions of the first four Trumpet Angels.</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94</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All actions of these four Trumpet Angels are completed at least five months before the beginning of the seven years of Tribulation.   </a:t>
            </a:r>
          </a:p>
        </p:txBody>
      </p:sp>
      <p:sp>
        <p:nvSpPr>
          <p:cNvPr id="4" name="Slide Number Placeholder 3"/>
          <p:cNvSpPr>
            <a:spLocks noGrp="1"/>
          </p:cNvSpPr>
          <p:nvPr>
            <p:ph type="sldNum" sz="quarter" idx="10"/>
          </p:nvPr>
        </p:nvSpPr>
        <p:spPr/>
        <p:txBody>
          <a:bodyPr/>
          <a:lstStyle/>
          <a:p>
            <a:fld id="{BA865993-547F-4826-8FAD-4C9F711B7B1F}" type="slidenum">
              <a:rPr lang="en-US" smtClean="0"/>
              <a:pPr/>
              <a:t>95</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First Woe.    Rev. 9:7-10 </a:t>
            </a:r>
            <a:r>
              <a:rPr lang="en-US" b="0" dirty="0" smtClean="0"/>
              <a:t>John sees locusts like horses with crowned heads like gold, and faces like men. They had hair like women, and breastplates like iron; and wings that sounded like many chariots. They had tails like scorpions, and there were stings were in their tails: and their power was to hurt men five months. </a:t>
            </a:r>
            <a:r>
              <a:rPr lang="en-US" sz="1200" kern="1200" dirty="0" smtClean="0">
                <a:solidFill>
                  <a:schemeClr val="tx1"/>
                </a:solidFill>
                <a:latin typeface="+mn-lt"/>
                <a:ea typeface="+mn-ea"/>
                <a:cs typeface="+mn-cs"/>
              </a:rPr>
              <a:t>Looking at this description from our modern day perspective, the description sounds a lot more like an apache helicopter with stinger missiles being piloted by a man wearing a gold helmet than it does a locust. </a:t>
            </a:r>
            <a:r>
              <a:rPr lang="en-US" sz="1200" b="1" kern="1200" dirty="0" smtClean="0">
                <a:solidFill>
                  <a:schemeClr val="tx1"/>
                </a:solidFill>
                <a:latin typeface="+mn-lt"/>
                <a:ea typeface="+mn-ea"/>
                <a:cs typeface="+mn-cs"/>
              </a:rPr>
              <a:t>Notice again the time from for this woe is 5 months,</a:t>
            </a:r>
            <a:r>
              <a:rPr lang="en-US" sz="1200" b="1" kern="1200" baseline="0" dirty="0" smtClean="0">
                <a:solidFill>
                  <a:schemeClr val="tx1"/>
                </a:solidFill>
                <a:latin typeface="+mn-lt"/>
                <a:ea typeface="+mn-ea"/>
                <a:cs typeface="+mn-cs"/>
              </a:rPr>
              <a:t> and it occurs before the beginning of the Tribulation.</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96</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Second Woe</a:t>
            </a:r>
            <a:r>
              <a:rPr lang="en-US" b="1" baseline="0" dirty="0" smtClean="0"/>
              <a:t> goes from Rev. 9:13 thru Rev. 11:14.      </a:t>
            </a:r>
            <a:r>
              <a:rPr lang="en-US" b="0" baseline="0" dirty="0" smtClean="0"/>
              <a:t>A third of men are slain and the holy city is trod under foot for 42 months, and the two witnesses prophecy for 1,260 days. Then they are killed.     </a:t>
            </a:r>
            <a:r>
              <a:rPr lang="en-US" b="1" baseline="0" dirty="0" smtClean="0"/>
              <a:t>The time span for this is 3.5 years, this is the </a:t>
            </a:r>
            <a:r>
              <a:rPr lang="en-US" b="1" baseline="0" smtClean="0"/>
              <a:t>first half </a:t>
            </a:r>
            <a:r>
              <a:rPr lang="en-US" b="1" baseline="0" dirty="0" smtClean="0"/>
              <a:t>of the tribulation.</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97</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Third Woe</a:t>
            </a:r>
            <a:r>
              <a:rPr lang="en-US" b="1" baseline="0" dirty="0" smtClean="0"/>
              <a:t> goes from Rev.11:15 thru Rev. 14:1.         </a:t>
            </a:r>
            <a:r>
              <a:rPr lang="en-US" b="0" baseline="0" dirty="0" smtClean="0"/>
              <a:t>The woman, Israel, flees to the wilderness for 1,260 days, the serpent, the devil, persecutes the woman for time, times, and half a time. The beast, the antichrist makes war with the saints, people of Israel, for 42 months.  All three of these time frames are 3.5 years and they will all run concurrently with each other.      </a:t>
            </a:r>
            <a:r>
              <a:rPr lang="en-US" b="1" baseline="0" dirty="0" smtClean="0"/>
              <a:t>Notice: the second and third woe together equal 7 years. This is the seventieth week of Jacob’s trouble, or what we call the seven years of tribulation.</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98</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half of the tribulation is dominated by the work of the Two Witnesses,</a:t>
            </a:r>
            <a:r>
              <a:rPr lang="en-US" baseline="0" dirty="0" smtClean="0"/>
              <a:t> we don’t know who they are, but I think maybe the witnesses are </a:t>
            </a:r>
            <a:r>
              <a:rPr lang="en-US" b="1" baseline="0" dirty="0" smtClean="0"/>
              <a:t>Elijah and John. </a:t>
            </a:r>
            <a:r>
              <a:rPr lang="en-US" b="0" baseline="0" dirty="0" smtClean="0"/>
              <a:t>Because when John ate the </a:t>
            </a:r>
            <a:r>
              <a:rPr lang="en-US" b="1" baseline="0" dirty="0" smtClean="0"/>
              <a:t>Little book in Rev. 10:9-11, </a:t>
            </a:r>
            <a:r>
              <a:rPr lang="en-US" b="0" baseline="0" dirty="0" smtClean="0"/>
              <a:t>it was sweet in his mouth but bitter in his belly and he is told he will have to prophesy again before many people.</a:t>
            </a:r>
            <a:endParaRPr lang="en-US" b="0" dirty="0" smtClean="0"/>
          </a:p>
          <a:p>
            <a:endParaRPr lang="en-US" dirty="0" smtClean="0"/>
          </a:p>
          <a:p>
            <a:r>
              <a:rPr lang="en-US" dirty="0" smtClean="0"/>
              <a:t>The second half of the tribulation is dominated by the </a:t>
            </a:r>
            <a:r>
              <a:rPr lang="en-US" b="1" dirty="0" smtClean="0"/>
              <a:t>satanic trinity;</a:t>
            </a:r>
            <a:r>
              <a:rPr lang="en-US" b="1" baseline="0" dirty="0" smtClean="0"/>
              <a:t> </a:t>
            </a:r>
            <a:r>
              <a:rPr lang="en-US" b="1" baseline="0" dirty="0" err="1" smtClean="0"/>
              <a:t>satan</a:t>
            </a:r>
            <a:r>
              <a:rPr lang="en-US" b="1" baseline="0" dirty="0" smtClean="0"/>
              <a:t>, the antichrist and the false prophet. </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99</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seventh trumpet sounds the third woe at Rev. 11:15. At this point God gives us a brief update on what this means in heaven and why the devil hates</a:t>
            </a:r>
            <a:r>
              <a:rPr lang="en-US" baseline="0" dirty="0" smtClean="0"/>
              <a:t> Israel so much. It means the last seal of the seven sealed scroll has been broken, and that is very important as we will see later.   Chapter 12 of Revelation gives us a short spiritual history lesson describing the conflict between Israel, the woman described in Revelation chapter 12 and </a:t>
            </a:r>
            <a:r>
              <a:rPr lang="en-US" baseline="0" dirty="0" err="1" smtClean="0"/>
              <a:t>satan</a:t>
            </a:r>
            <a:r>
              <a:rPr lang="en-US" baseline="0" dirty="0" smtClean="0"/>
              <a:t>.</a:t>
            </a:r>
          </a:p>
          <a:p>
            <a:r>
              <a:rPr lang="en-US" b="1" baseline="0" dirty="0" smtClean="0"/>
              <a:t>Following this we find ourselves at Rev. 13:1.</a:t>
            </a:r>
          </a:p>
          <a:p>
            <a:r>
              <a:rPr lang="en-US" baseline="0" dirty="0" smtClean="0"/>
              <a:t>As we begin reading in Rev. 13:1, the next thing we see described is a beast rising up out of the sea. This is where most people would put a scary looking picture of a beast coming out of the sea. But this beast is probably a political or governmental alliance of seven nations, the seven heads. The man we call the antichrist may rise to be the leader of this multi-nation alliance and assumes the identity of the beast.   </a:t>
            </a:r>
            <a:r>
              <a:rPr lang="en-US" b="1" baseline="0" dirty="0" smtClean="0"/>
              <a:t>OR, </a:t>
            </a:r>
            <a:r>
              <a:rPr lang="en-US" b="1" i="0" baseline="0" dirty="0" smtClean="0"/>
              <a:t>maybe he rises to the top position another way, let’s look at the next slide.</a:t>
            </a:r>
            <a:endParaRPr lang="en-US" b="1" i="0"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100</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satanic trinity!   Satan, the Antichrist and the False Prophet. We won’t talk</a:t>
            </a:r>
            <a:r>
              <a:rPr lang="en-US" b="1" baseline="0" dirty="0" smtClean="0"/>
              <a:t> much about </a:t>
            </a:r>
            <a:r>
              <a:rPr lang="en-US" b="1" baseline="0" dirty="0" err="1" smtClean="0"/>
              <a:t>satan</a:t>
            </a:r>
            <a:r>
              <a:rPr lang="en-US" b="1" baseline="0" dirty="0" smtClean="0"/>
              <a:t> here , just his two henchmen, but </a:t>
            </a:r>
            <a:r>
              <a:rPr lang="en-US" b="1" baseline="0" dirty="0" err="1" smtClean="0"/>
              <a:t>satan</a:t>
            </a:r>
            <a:r>
              <a:rPr lang="en-US" b="1" baseline="0" dirty="0" smtClean="0"/>
              <a:t> is behind them, as they derive their power from the devil. </a:t>
            </a:r>
            <a:r>
              <a:rPr lang="en-US" dirty="0" smtClean="0"/>
              <a:t>You know, back in 2000 I was working with a coworker and</a:t>
            </a:r>
            <a:r>
              <a:rPr lang="en-US" baseline="0" dirty="0" smtClean="0"/>
              <a:t> our conversation turned to a spiritual and prophetic subject matter and I mentioned the Mark of the Beast and the number 666. I watched as my friend’s face got a look on it like I was a total lunatic, ready for the funny farm. My friend had never heard of the mark of the beast or the number 666. But, How many today have not heard of the Mark of the Beast or the number of the beast, 666?</a:t>
            </a:r>
          </a:p>
          <a:p>
            <a:r>
              <a:rPr lang="en-US" baseline="0" dirty="0" smtClean="0"/>
              <a:t>It seems, that in the past 20 years, the Mark of the Beast and the number 666 have become part of our everyday language. No longer do people look at me like I’m a lunatic when I talk about such subjects.</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101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BCCA6D-AC15-47E3-ACEA-E85E3040FCCA}" type="datetimeFigureOut">
              <a:rPr lang="en-US" smtClean="0"/>
              <a:pPr/>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5A55-3F7F-4479-A66D-A90FB69DF3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BCCA6D-AC15-47E3-ACEA-E85E3040FCCA}" type="datetimeFigureOut">
              <a:rPr lang="en-US" smtClean="0"/>
              <a:pPr/>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5A55-3F7F-4479-A66D-A90FB69DF3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BCCA6D-AC15-47E3-ACEA-E85E3040FCCA}" type="datetimeFigureOut">
              <a:rPr lang="en-US" smtClean="0"/>
              <a:pPr/>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5A55-3F7F-4479-A66D-A90FB69DF3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BCCA6D-AC15-47E3-ACEA-E85E3040FCCA}" type="datetimeFigureOut">
              <a:rPr lang="en-US" smtClean="0"/>
              <a:pPr/>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5A55-3F7F-4479-A66D-A90FB69DF3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BCCA6D-AC15-47E3-ACEA-E85E3040FCCA}" type="datetimeFigureOut">
              <a:rPr lang="en-US" smtClean="0"/>
              <a:pPr/>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5A55-3F7F-4479-A66D-A90FB69DF3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BCCA6D-AC15-47E3-ACEA-E85E3040FCCA}" type="datetimeFigureOut">
              <a:rPr lang="en-US" smtClean="0"/>
              <a:pPr/>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5A55-3F7F-4479-A66D-A90FB69DF3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BCCA6D-AC15-47E3-ACEA-E85E3040FCCA}" type="datetimeFigureOut">
              <a:rPr lang="en-US" smtClean="0"/>
              <a:pPr/>
              <a:t>10/14/2020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075A55-3F7F-4479-A66D-A90FB69DF3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BCCA6D-AC15-47E3-ACEA-E85E3040FCCA}" type="datetimeFigureOut">
              <a:rPr lang="en-US" smtClean="0"/>
              <a:pPr/>
              <a:t>10/14/2020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075A55-3F7F-4479-A66D-A90FB69DF3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BCCA6D-AC15-47E3-ACEA-E85E3040FCCA}" type="datetimeFigureOut">
              <a:rPr lang="en-US" smtClean="0"/>
              <a:pPr/>
              <a:t>10/14/2020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075A55-3F7F-4479-A66D-A90FB69DF3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BCCA6D-AC15-47E3-ACEA-E85E3040FCCA}" type="datetimeFigureOut">
              <a:rPr lang="en-US" smtClean="0"/>
              <a:pPr/>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5A55-3F7F-4479-A66D-A90FB69DF3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BCCA6D-AC15-47E3-ACEA-E85E3040FCCA}" type="datetimeFigureOut">
              <a:rPr lang="en-US" smtClean="0"/>
              <a:pPr/>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5A55-3F7F-4479-A66D-A90FB69DF3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CCA6D-AC15-47E3-ACEA-E85E3040FCCA}" type="datetimeFigureOut">
              <a:rPr lang="en-US" smtClean="0"/>
              <a:pPr/>
              <a:t>10/14/2020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75A55-3F7F-4479-A66D-A90FB69DF37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3.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velation Bible Study Facebook.jpg"/>
          <p:cNvPicPr>
            <a:picLocks noChangeAspect="1"/>
          </p:cNvPicPr>
          <p:nvPr/>
        </p:nvPicPr>
        <p:blipFill>
          <a:blip r:embed="rId2" cstate="print"/>
          <a:stretch>
            <a:fillRect/>
          </a:stretch>
        </p:blipFill>
        <p:spPr>
          <a:xfrm>
            <a:off x="0" y="685800"/>
            <a:ext cx="9144000" cy="6172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1 Part 1.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133102" cy="369332"/>
          </a:xfrm>
          <a:prstGeom prst="rect">
            <a:avLst/>
          </a:prstGeom>
          <a:noFill/>
        </p:spPr>
        <p:txBody>
          <a:bodyPr wrap="none" rtlCol="0">
            <a:spAutoFit/>
          </a:bodyPr>
          <a:lstStyle/>
          <a:p>
            <a:r>
              <a:rPr lang="en-US" dirty="0" smtClean="0"/>
              <a:t>Copyright 2020 by Barney Rapp</a:t>
            </a:r>
            <a:endParaRPr lang="en-US" dirty="0"/>
          </a:p>
        </p:txBody>
      </p:sp>
      <p:pic>
        <p:nvPicPr>
          <p:cNvPr id="4" name="Picture 3" descr="Sea Beast.jpg"/>
          <p:cNvPicPr>
            <a:picLocks noChangeAspect="1"/>
          </p:cNvPicPr>
          <p:nvPr/>
        </p:nvPicPr>
        <p:blipFill>
          <a:blip r:embed="rId3" cstate="print"/>
          <a:stretch>
            <a:fillRect/>
          </a:stretch>
        </p:blipFill>
        <p:spPr>
          <a:xfrm>
            <a:off x="0" y="0"/>
            <a:ext cx="9144000" cy="6324600"/>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457200" y="457200"/>
            <a:ext cx="8483413" cy="707886"/>
          </a:xfrm>
          <a:prstGeom prst="rect">
            <a:avLst/>
          </a:prstGeom>
          <a:noFill/>
        </p:spPr>
        <p:txBody>
          <a:bodyPr wrap="none" rtlCol="0">
            <a:spAutoFit/>
          </a:bodyPr>
          <a:lstStyle/>
          <a:p>
            <a:r>
              <a:rPr lang="en-US" sz="4000" dirty="0" smtClean="0">
                <a:latin typeface="Storybook" pitchFamily="2" charset="0"/>
              </a:rPr>
              <a:t>The work of the satanic trinity</a:t>
            </a:r>
            <a:endParaRPr lang="en-US" sz="4000" dirty="0">
              <a:latin typeface="Storybook" pitchFamily="2" charset="0"/>
            </a:endParaRPr>
          </a:p>
        </p:txBody>
      </p:sp>
      <p:pic>
        <p:nvPicPr>
          <p:cNvPr id="5" name="Picture 4" descr="Image # 5 Number.jpg"/>
          <p:cNvPicPr>
            <a:picLocks noChangeAspect="1"/>
          </p:cNvPicPr>
          <p:nvPr/>
        </p:nvPicPr>
        <p:blipFill>
          <a:blip r:embed="rId3" cstate="print"/>
          <a:stretch>
            <a:fillRect/>
          </a:stretch>
        </p:blipFill>
        <p:spPr>
          <a:xfrm>
            <a:off x="1447799" y="1264920"/>
            <a:ext cx="6431253" cy="4890163"/>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4" name="TextBox 3"/>
          <p:cNvSpPr txBox="1"/>
          <p:nvPr/>
        </p:nvSpPr>
        <p:spPr>
          <a:xfrm>
            <a:off x="609600" y="1447800"/>
            <a:ext cx="8077200" cy="4401205"/>
          </a:xfrm>
          <a:prstGeom prst="rect">
            <a:avLst/>
          </a:prstGeom>
          <a:noFill/>
        </p:spPr>
        <p:txBody>
          <a:bodyPr wrap="square" rtlCol="0">
            <a:spAutoFit/>
          </a:bodyPr>
          <a:lstStyle/>
          <a:p>
            <a:r>
              <a:rPr lang="en-US" sz="2800" dirty="0" smtClean="0">
                <a:solidFill>
                  <a:schemeClr val="bg2">
                    <a:lumMod val="60000"/>
                    <a:lumOff val="40000"/>
                  </a:schemeClr>
                </a:solidFill>
              </a:rPr>
              <a:t>And I saw one of his heads as it were wounded to death; and his deadly wound was healed: and all the world wondered after the beast. And they worshipped the dragon which gave power unto the beast: </a:t>
            </a:r>
            <a:r>
              <a:rPr lang="en-US" sz="2800" dirty="0" smtClean="0"/>
              <a:t>and they worshipped the beast, saying, Who is like unto the beast? who is able to make war with him? And there was given unto him a mouth speaking great things and blasphemies; and power was given unto him to continue forty and two months.</a:t>
            </a:r>
          </a:p>
          <a:p>
            <a:r>
              <a:rPr lang="en-US" sz="2800" dirty="0" smtClean="0"/>
              <a:t>Rev 13:3-5 KJV</a:t>
            </a:r>
            <a:endParaRPr lang="en-US" sz="2800" dirty="0"/>
          </a:p>
        </p:txBody>
      </p:sp>
      <p:sp>
        <p:nvSpPr>
          <p:cNvPr id="5" name="TextBox 4"/>
          <p:cNvSpPr txBox="1"/>
          <p:nvPr/>
        </p:nvSpPr>
        <p:spPr>
          <a:xfrm>
            <a:off x="2133600" y="533400"/>
            <a:ext cx="4942379" cy="830997"/>
          </a:xfrm>
          <a:prstGeom prst="rect">
            <a:avLst/>
          </a:prstGeom>
          <a:noFill/>
        </p:spPr>
        <p:txBody>
          <a:bodyPr wrap="none" rtlCol="0">
            <a:spAutoFit/>
          </a:bodyPr>
          <a:lstStyle/>
          <a:p>
            <a:r>
              <a:rPr lang="en-US" sz="4800" dirty="0" smtClean="0">
                <a:latin typeface="Storybook" pitchFamily="2" charset="0"/>
              </a:rPr>
              <a:t>The Antichrist</a:t>
            </a:r>
            <a:endParaRPr lang="en-US" sz="4800" dirty="0">
              <a:latin typeface="Storybook" pitchFamily="2"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4" name="TextBox 3"/>
          <p:cNvSpPr txBox="1"/>
          <p:nvPr/>
        </p:nvSpPr>
        <p:spPr>
          <a:xfrm>
            <a:off x="533400" y="1676400"/>
            <a:ext cx="8305800" cy="3970318"/>
          </a:xfrm>
          <a:prstGeom prst="rect">
            <a:avLst/>
          </a:prstGeom>
          <a:noFill/>
        </p:spPr>
        <p:txBody>
          <a:bodyPr wrap="square" rtlCol="0">
            <a:spAutoFit/>
          </a:bodyPr>
          <a:lstStyle/>
          <a:p>
            <a:r>
              <a:rPr lang="en-US" sz="2800" dirty="0" smtClean="0"/>
              <a:t>And he opened his mouth in blasphemy against God, to blaspheme his name, and his tabernacle, and them that dwell in heaven. </a:t>
            </a:r>
            <a:r>
              <a:rPr lang="en-US" sz="2800" dirty="0" smtClean="0">
                <a:solidFill>
                  <a:schemeClr val="bg2">
                    <a:lumMod val="60000"/>
                    <a:lumOff val="40000"/>
                  </a:schemeClr>
                </a:solidFill>
              </a:rPr>
              <a:t>And it was given unto him to make war with the saints, and to overcome them: </a:t>
            </a:r>
            <a:r>
              <a:rPr lang="en-US" sz="2800" dirty="0" smtClean="0"/>
              <a:t>and power was given him over all kindreds, and tongues, and nations. </a:t>
            </a:r>
            <a:r>
              <a:rPr lang="en-US" sz="2800" dirty="0" smtClean="0">
                <a:solidFill>
                  <a:schemeClr val="bg2">
                    <a:lumMod val="60000"/>
                    <a:lumOff val="40000"/>
                  </a:schemeClr>
                </a:solidFill>
              </a:rPr>
              <a:t>And all that dwell upon the earth shall worship him, whose names are not written in the book of life of the Lamb slain from the foundation of the world.</a:t>
            </a:r>
          </a:p>
          <a:p>
            <a:r>
              <a:rPr lang="en-US" sz="2800" dirty="0" smtClean="0"/>
              <a:t>Rev 13:6-8 KJV</a:t>
            </a:r>
            <a:endParaRPr lang="en-US" sz="2800" dirty="0"/>
          </a:p>
        </p:txBody>
      </p:sp>
      <p:sp>
        <p:nvSpPr>
          <p:cNvPr id="5" name="TextBox 4"/>
          <p:cNvSpPr txBox="1"/>
          <p:nvPr/>
        </p:nvSpPr>
        <p:spPr>
          <a:xfrm>
            <a:off x="2133600" y="533400"/>
            <a:ext cx="4942379" cy="830997"/>
          </a:xfrm>
          <a:prstGeom prst="rect">
            <a:avLst/>
          </a:prstGeom>
          <a:noFill/>
        </p:spPr>
        <p:txBody>
          <a:bodyPr wrap="none" rtlCol="0">
            <a:spAutoFit/>
          </a:bodyPr>
          <a:lstStyle/>
          <a:p>
            <a:r>
              <a:rPr lang="en-US" sz="4800" dirty="0" smtClean="0">
                <a:latin typeface="Storybook" pitchFamily="2" charset="0"/>
              </a:rPr>
              <a:t>The Antichrist</a:t>
            </a:r>
            <a:endParaRPr lang="en-US" sz="4800" dirty="0">
              <a:latin typeface="Storybook" pitchFamily="2"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990600" y="1752600"/>
            <a:ext cx="7696201" cy="1815882"/>
          </a:xfrm>
          <a:prstGeom prst="rect">
            <a:avLst/>
          </a:prstGeom>
          <a:noFill/>
        </p:spPr>
        <p:txBody>
          <a:bodyPr wrap="square" rtlCol="0">
            <a:spAutoFit/>
          </a:bodyPr>
          <a:lstStyle/>
          <a:p>
            <a:r>
              <a:rPr lang="en-US" sz="2800" dirty="0" smtClean="0"/>
              <a:t>And I beheld another beast coming up out of the earth; and he had two horns like a lamb, and he spake as a dragon.</a:t>
            </a:r>
          </a:p>
          <a:p>
            <a:r>
              <a:rPr lang="en-US" sz="2800" dirty="0" smtClean="0"/>
              <a:t>Rev 13:11 KJV</a:t>
            </a:r>
            <a:endParaRPr lang="en-US" sz="2800" dirty="0"/>
          </a:p>
        </p:txBody>
      </p:sp>
      <p:sp>
        <p:nvSpPr>
          <p:cNvPr id="4" name="TextBox 3"/>
          <p:cNvSpPr txBox="1"/>
          <p:nvPr/>
        </p:nvSpPr>
        <p:spPr>
          <a:xfrm>
            <a:off x="1447800" y="609600"/>
            <a:ext cx="6191118" cy="830997"/>
          </a:xfrm>
          <a:prstGeom prst="rect">
            <a:avLst/>
          </a:prstGeom>
          <a:noFill/>
        </p:spPr>
        <p:txBody>
          <a:bodyPr wrap="none" rtlCol="0">
            <a:spAutoFit/>
          </a:bodyPr>
          <a:lstStyle/>
          <a:p>
            <a:r>
              <a:rPr lang="en-US" sz="4800" dirty="0" smtClean="0">
                <a:latin typeface="Storybook" pitchFamily="2" charset="0"/>
              </a:rPr>
              <a:t>The False Prophet</a:t>
            </a:r>
            <a:endParaRPr lang="en-US" sz="4800" dirty="0">
              <a:latin typeface="Storybook" pitchFamily="2"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609601" y="1676400"/>
            <a:ext cx="8077199" cy="4401205"/>
          </a:xfrm>
          <a:prstGeom prst="rect">
            <a:avLst/>
          </a:prstGeom>
          <a:noFill/>
        </p:spPr>
        <p:txBody>
          <a:bodyPr wrap="square" rtlCol="0">
            <a:spAutoFit/>
          </a:bodyPr>
          <a:lstStyle/>
          <a:p>
            <a:r>
              <a:rPr lang="en-US" sz="2800" dirty="0" smtClean="0"/>
              <a:t>And deceiveth them that dwell on the earth by the means of those miracles which he had power to do in the sight of the beast; saying to them that dwell on the earth, that they should make an image to the beast, which had the wound by a sword, and did live. </a:t>
            </a:r>
            <a:r>
              <a:rPr lang="en-US" sz="2800" dirty="0" smtClean="0">
                <a:solidFill>
                  <a:schemeClr val="bg2">
                    <a:lumMod val="60000"/>
                    <a:lumOff val="40000"/>
                  </a:schemeClr>
                </a:solidFill>
              </a:rPr>
              <a:t>And he had power to give life unto the image of the beast, that the image of the beast should both speak, and cause that as many as would not worship the image of the beast should be killed.</a:t>
            </a:r>
          </a:p>
          <a:p>
            <a:r>
              <a:rPr lang="en-US" sz="2800" dirty="0" smtClean="0"/>
              <a:t>Rev 13:14-15 KJV</a:t>
            </a:r>
            <a:endParaRPr lang="en-US" sz="2800" dirty="0"/>
          </a:p>
        </p:txBody>
      </p:sp>
      <p:sp>
        <p:nvSpPr>
          <p:cNvPr id="4" name="TextBox 3"/>
          <p:cNvSpPr txBox="1"/>
          <p:nvPr/>
        </p:nvSpPr>
        <p:spPr>
          <a:xfrm>
            <a:off x="1447800" y="609600"/>
            <a:ext cx="6191118" cy="830997"/>
          </a:xfrm>
          <a:prstGeom prst="rect">
            <a:avLst/>
          </a:prstGeom>
          <a:noFill/>
        </p:spPr>
        <p:txBody>
          <a:bodyPr wrap="none" rtlCol="0">
            <a:spAutoFit/>
          </a:bodyPr>
          <a:lstStyle/>
          <a:p>
            <a:r>
              <a:rPr lang="en-US" sz="4800" dirty="0" smtClean="0">
                <a:latin typeface="Storybook" pitchFamily="2" charset="0"/>
              </a:rPr>
              <a:t>The False Prophet</a:t>
            </a:r>
            <a:endParaRPr lang="en-US" sz="4800" dirty="0">
              <a:latin typeface="Storybook" pitchFamily="2"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762000" y="1752600"/>
            <a:ext cx="8000999" cy="2677656"/>
          </a:xfrm>
          <a:prstGeom prst="rect">
            <a:avLst/>
          </a:prstGeom>
          <a:noFill/>
        </p:spPr>
        <p:txBody>
          <a:bodyPr wrap="square" rtlCol="0">
            <a:spAutoFit/>
          </a:bodyPr>
          <a:lstStyle/>
          <a:p>
            <a:r>
              <a:rPr lang="en-US" sz="2800" dirty="0" smtClean="0"/>
              <a:t>And he causeth all, both small and great, rich and poor, free and bond, to receive a mark in their right hand, or in their foreheads: And that no man might buy or sell, save he that had the mark, or the name of the beast, or the number of his name.</a:t>
            </a:r>
          </a:p>
          <a:p>
            <a:r>
              <a:rPr lang="en-US" sz="2800" dirty="0" smtClean="0"/>
              <a:t>Rev 13:16-17 KJV</a:t>
            </a:r>
            <a:endParaRPr lang="en-US" sz="2800" dirty="0"/>
          </a:p>
        </p:txBody>
      </p:sp>
      <p:sp>
        <p:nvSpPr>
          <p:cNvPr id="4" name="TextBox 3"/>
          <p:cNvSpPr txBox="1"/>
          <p:nvPr/>
        </p:nvSpPr>
        <p:spPr>
          <a:xfrm>
            <a:off x="1447800" y="609600"/>
            <a:ext cx="6191118" cy="830997"/>
          </a:xfrm>
          <a:prstGeom prst="rect">
            <a:avLst/>
          </a:prstGeom>
          <a:noFill/>
        </p:spPr>
        <p:txBody>
          <a:bodyPr wrap="none" rtlCol="0">
            <a:spAutoFit/>
          </a:bodyPr>
          <a:lstStyle/>
          <a:p>
            <a:r>
              <a:rPr lang="en-US" sz="4800" dirty="0" smtClean="0">
                <a:latin typeface="Storybook" pitchFamily="2" charset="0"/>
              </a:rPr>
              <a:t>The False Prophet</a:t>
            </a:r>
            <a:endParaRPr lang="en-US" sz="4800" dirty="0">
              <a:latin typeface="Storybook" pitchFamily="2"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381000" y="381000"/>
            <a:ext cx="8447762" cy="769441"/>
          </a:xfrm>
          <a:prstGeom prst="rect">
            <a:avLst/>
          </a:prstGeom>
          <a:noFill/>
        </p:spPr>
        <p:txBody>
          <a:bodyPr wrap="none" rtlCol="0">
            <a:spAutoFit/>
          </a:bodyPr>
          <a:lstStyle/>
          <a:p>
            <a:r>
              <a:rPr lang="en-US" sz="4400" dirty="0" smtClean="0"/>
              <a:t>What will the Mark of the Beast Be?</a:t>
            </a:r>
            <a:endParaRPr lang="en-US" sz="44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381000" y="381000"/>
            <a:ext cx="8447762" cy="769441"/>
          </a:xfrm>
          <a:prstGeom prst="rect">
            <a:avLst/>
          </a:prstGeom>
          <a:noFill/>
        </p:spPr>
        <p:txBody>
          <a:bodyPr wrap="none" rtlCol="0">
            <a:spAutoFit/>
          </a:bodyPr>
          <a:lstStyle/>
          <a:p>
            <a:r>
              <a:rPr lang="en-US" sz="4400" dirty="0" smtClean="0"/>
              <a:t>What will the Mark of the Beast Be?</a:t>
            </a:r>
            <a:endParaRPr lang="en-US" sz="4400" dirty="0"/>
          </a:p>
        </p:txBody>
      </p:sp>
      <p:sp>
        <p:nvSpPr>
          <p:cNvPr id="4" name="TextBox 3"/>
          <p:cNvSpPr txBox="1"/>
          <p:nvPr/>
        </p:nvSpPr>
        <p:spPr>
          <a:xfrm>
            <a:off x="838200" y="1828800"/>
            <a:ext cx="2927404" cy="1015663"/>
          </a:xfrm>
          <a:prstGeom prst="rect">
            <a:avLst/>
          </a:prstGeom>
          <a:noFill/>
        </p:spPr>
        <p:txBody>
          <a:bodyPr wrap="none" rtlCol="0">
            <a:spAutoFit/>
          </a:bodyPr>
          <a:lstStyle/>
          <a:p>
            <a:pPr marL="800100" lvl="1" indent="-342900"/>
            <a:r>
              <a:rPr lang="en-US" sz="6000" dirty="0" smtClean="0"/>
              <a:t>1	   </a:t>
            </a:r>
            <a:r>
              <a:rPr lang="en-US" sz="5400" dirty="0" smtClean="0"/>
              <a:t>RFID</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381000" y="381000"/>
            <a:ext cx="8447762" cy="769441"/>
          </a:xfrm>
          <a:prstGeom prst="rect">
            <a:avLst/>
          </a:prstGeom>
          <a:noFill/>
        </p:spPr>
        <p:txBody>
          <a:bodyPr wrap="none" rtlCol="0">
            <a:spAutoFit/>
          </a:bodyPr>
          <a:lstStyle/>
          <a:p>
            <a:r>
              <a:rPr lang="en-US" sz="4400" dirty="0" smtClean="0"/>
              <a:t>What will the Mark of the Beast Be?</a:t>
            </a:r>
            <a:endParaRPr lang="en-US" sz="4400" dirty="0"/>
          </a:p>
        </p:txBody>
      </p:sp>
      <p:sp>
        <p:nvSpPr>
          <p:cNvPr id="4" name="TextBox 3"/>
          <p:cNvSpPr txBox="1"/>
          <p:nvPr/>
        </p:nvSpPr>
        <p:spPr>
          <a:xfrm>
            <a:off x="838200" y="1828800"/>
            <a:ext cx="2927404" cy="1015663"/>
          </a:xfrm>
          <a:prstGeom prst="rect">
            <a:avLst/>
          </a:prstGeom>
          <a:noFill/>
        </p:spPr>
        <p:txBody>
          <a:bodyPr wrap="none" rtlCol="0">
            <a:spAutoFit/>
          </a:bodyPr>
          <a:lstStyle/>
          <a:p>
            <a:pPr marL="800100" lvl="1" indent="-342900"/>
            <a:r>
              <a:rPr lang="en-US" sz="6000" dirty="0" smtClean="0"/>
              <a:t>1	   </a:t>
            </a:r>
            <a:r>
              <a:rPr lang="en-US" sz="5400" dirty="0" smtClean="0"/>
              <a:t>RFID</a:t>
            </a:r>
          </a:p>
        </p:txBody>
      </p:sp>
      <p:sp>
        <p:nvSpPr>
          <p:cNvPr id="5" name="TextBox 4"/>
          <p:cNvSpPr txBox="1"/>
          <p:nvPr/>
        </p:nvSpPr>
        <p:spPr>
          <a:xfrm>
            <a:off x="1371600" y="3124200"/>
            <a:ext cx="7291740" cy="923330"/>
          </a:xfrm>
          <a:prstGeom prst="rect">
            <a:avLst/>
          </a:prstGeom>
          <a:noFill/>
        </p:spPr>
        <p:txBody>
          <a:bodyPr wrap="none" rtlCol="0">
            <a:spAutoFit/>
          </a:bodyPr>
          <a:lstStyle/>
          <a:p>
            <a:r>
              <a:rPr lang="en-US" sz="5400" dirty="0" smtClean="0"/>
              <a:t>2	Digital Tattoo Vaccine</a:t>
            </a:r>
            <a:endParaRPr lang="en-US" sz="5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1 Part 2.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381000" y="381000"/>
            <a:ext cx="8447762" cy="769441"/>
          </a:xfrm>
          <a:prstGeom prst="rect">
            <a:avLst/>
          </a:prstGeom>
          <a:noFill/>
        </p:spPr>
        <p:txBody>
          <a:bodyPr wrap="none" rtlCol="0">
            <a:spAutoFit/>
          </a:bodyPr>
          <a:lstStyle/>
          <a:p>
            <a:r>
              <a:rPr lang="en-US" sz="4400" dirty="0" smtClean="0"/>
              <a:t>What will the Mark of the Beast Be?</a:t>
            </a:r>
            <a:endParaRPr lang="en-US" sz="4400" dirty="0"/>
          </a:p>
        </p:txBody>
      </p:sp>
      <p:sp>
        <p:nvSpPr>
          <p:cNvPr id="4" name="TextBox 3"/>
          <p:cNvSpPr txBox="1"/>
          <p:nvPr/>
        </p:nvSpPr>
        <p:spPr>
          <a:xfrm>
            <a:off x="838200" y="1828800"/>
            <a:ext cx="2927404" cy="1015663"/>
          </a:xfrm>
          <a:prstGeom prst="rect">
            <a:avLst/>
          </a:prstGeom>
          <a:noFill/>
        </p:spPr>
        <p:txBody>
          <a:bodyPr wrap="none" rtlCol="0">
            <a:spAutoFit/>
          </a:bodyPr>
          <a:lstStyle/>
          <a:p>
            <a:pPr marL="800100" lvl="1" indent="-342900"/>
            <a:r>
              <a:rPr lang="en-US" sz="6000" dirty="0" smtClean="0"/>
              <a:t>1	   </a:t>
            </a:r>
            <a:r>
              <a:rPr lang="en-US" sz="5400" dirty="0" smtClean="0"/>
              <a:t>RFID</a:t>
            </a:r>
          </a:p>
        </p:txBody>
      </p:sp>
      <p:sp>
        <p:nvSpPr>
          <p:cNvPr id="5" name="TextBox 4"/>
          <p:cNvSpPr txBox="1"/>
          <p:nvPr/>
        </p:nvSpPr>
        <p:spPr>
          <a:xfrm>
            <a:off x="1371600" y="3124200"/>
            <a:ext cx="7291740" cy="923330"/>
          </a:xfrm>
          <a:prstGeom prst="rect">
            <a:avLst/>
          </a:prstGeom>
          <a:noFill/>
        </p:spPr>
        <p:txBody>
          <a:bodyPr wrap="none" rtlCol="0">
            <a:spAutoFit/>
          </a:bodyPr>
          <a:lstStyle/>
          <a:p>
            <a:r>
              <a:rPr lang="en-US" sz="5400" dirty="0" smtClean="0"/>
              <a:t>2	Digital Tattoo Vaccine</a:t>
            </a:r>
            <a:endParaRPr lang="en-US" sz="5400" dirty="0"/>
          </a:p>
        </p:txBody>
      </p:sp>
      <p:sp>
        <p:nvSpPr>
          <p:cNvPr id="6" name="TextBox 5"/>
          <p:cNvSpPr txBox="1"/>
          <p:nvPr/>
        </p:nvSpPr>
        <p:spPr>
          <a:xfrm>
            <a:off x="1371600" y="4572000"/>
            <a:ext cx="5436681" cy="923330"/>
          </a:xfrm>
          <a:prstGeom prst="rect">
            <a:avLst/>
          </a:prstGeom>
          <a:noFill/>
        </p:spPr>
        <p:txBody>
          <a:bodyPr wrap="none" rtlCol="0">
            <a:spAutoFit/>
          </a:bodyPr>
          <a:lstStyle/>
          <a:p>
            <a:r>
              <a:rPr lang="en-US" sz="5400" dirty="0" smtClean="0"/>
              <a:t>3	Cryptocurrency</a:t>
            </a:r>
            <a:endParaRPr lang="en-US" sz="5400"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1752600" y="457200"/>
            <a:ext cx="5198859" cy="769441"/>
          </a:xfrm>
          <a:prstGeom prst="rect">
            <a:avLst/>
          </a:prstGeom>
          <a:noFill/>
        </p:spPr>
        <p:txBody>
          <a:bodyPr wrap="none" rtlCol="0">
            <a:spAutoFit/>
          </a:bodyPr>
          <a:lstStyle/>
          <a:p>
            <a:r>
              <a:rPr lang="en-US" sz="4400" dirty="0" smtClean="0"/>
              <a:t>How About All Three?</a:t>
            </a:r>
            <a:endParaRPr lang="en-US" sz="4400" dirty="0"/>
          </a:p>
        </p:txBody>
      </p:sp>
      <p:sp>
        <p:nvSpPr>
          <p:cNvPr id="4" name="TextBox 3"/>
          <p:cNvSpPr txBox="1"/>
          <p:nvPr/>
        </p:nvSpPr>
        <p:spPr>
          <a:xfrm>
            <a:off x="838200" y="1828800"/>
            <a:ext cx="2927404" cy="1015663"/>
          </a:xfrm>
          <a:prstGeom prst="rect">
            <a:avLst/>
          </a:prstGeom>
          <a:noFill/>
        </p:spPr>
        <p:txBody>
          <a:bodyPr wrap="none" rtlCol="0">
            <a:spAutoFit/>
          </a:bodyPr>
          <a:lstStyle/>
          <a:p>
            <a:pPr marL="800100" lvl="1" indent="-342900"/>
            <a:r>
              <a:rPr lang="en-US" sz="6000" dirty="0" smtClean="0"/>
              <a:t>1	   </a:t>
            </a:r>
            <a:r>
              <a:rPr lang="en-US" sz="5400" dirty="0" smtClean="0"/>
              <a:t>RFID</a:t>
            </a:r>
          </a:p>
        </p:txBody>
      </p:sp>
      <p:sp>
        <p:nvSpPr>
          <p:cNvPr id="5" name="TextBox 4"/>
          <p:cNvSpPr txBox="1"/>
          <p:nvPr/>
        </p:nvSpPr>
        <p:spPr>
          <a:xfrm>
            <a:off x="1371600" y="3124200"/>
            <a:ext cx="7291740" cy="923330"/>
          </a:xfrm>
          <a:prstGeom prst="rect">
            <a:avLst/>
          </a:prstGeom>
          <a:noFill/>
        </p:spPr>
        <p:txBody>
          <a:bodyPr wrap="none" rtlCol="0">
            <a:spAutoFit/>
          </a:bodyPr>
          <a:lstStyle/>
          <a:p>
            <a:r>
              <a:rPr lang="en-US" sz="5400" dirty="0" smtClean="0"/>
              <a:t>2	Digital Tattoo Vaccine</a:t>
            </a:r>
            <a:endParaRPr lang="en-US" sz="5400" dirty="0"/>
          </a:p>
        </p:txBody>
      </p:sp>
      <p:sp>
        <p:nvSpPr>
          <p:cNvPr id="6" name="TextBox 5"/>
          <p:cNvSpPr txBox="1"/>
          <p:nvPr/>
        </p:nvSpPr>
        <p:spPr>
          <a:xfrm>
            <a:off x="1371600" y="4572000"/>
            <a:ext cx="5436681" cy="923330"/>
          </a:xfrm>
          <a:prstGeom prst="rect">
            <a:avLst/>
          </a:prstGeom>
          <a:noFill/>
        </p:spPr>
        <p:txBody>
          <a:bodyPr wrap="none" rtlCol="0">
            <a:spAutoFit/>
          </a:bodyPr>
          <a:lstStyle/>
          <a:p>
            <a:r>
              <a:rPr lang="en-US" sz="5400" dirty="0" smtClean="0"/>
              <a:t>3	Cryptocurrency</a:t>
            </a:r>
            <a:endParaRPr lang="en-US" sz="5400"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772400" cy="3539430"/>
          </a:xfrm>
          <a:prstGeom prst="rect">
            <a:avLst/>
          </a:prstGeom>
          <a:noFill/>
        </p:spPr>
        <p:txBody>
          <a:bodyPr wrap="square" rtlCol="0">
            <a:spAutoFit/>
          </a:bodyPr>
          <a:lstStyle/>
          <a:p>
            <a:r>
              <a:rPr lang="en-US" sz="2800" dirty="0" smtClean="0"/>
              <a:t>Microsoft Technology Licensing, LLC (</a:t>
            </a:r>
            <a:r>
              <a:rPr lang="en-US" sz="2800" i="1" dirty="0" smtClean="0"/>
              <a:t>Bill Gates</a:t>
            </a:r>
            <a:r>
              <a:rPr lang="en-US" sz="2800" dirty="0" smtClean="0"/>
              <a:t>) has applied for a patent called 'Cryptocurrency System Using Body Activity Data'. It is described in Publication Number WO/2020/060606 and may be viewed at the WEB address listed below. It uses quantum dot technology to create a tattoo on the skin. Bill Gates is advocating that every person in the world </a:t>
            </a:r>
            <a:r>
              <a:rPr lang="en-US" sz="2800" b="1" dirty="0" smtClean="0"/>
              <a:t>must</a:t>
            </a:r>
            <a:r>
              <a:rPr lang="en-US" sz="2800" dirty="0" smtClean="0"/>
              <a:t> be vaccinated against the COVID virus.</a:t>
            </a:r>
            <a:endParaRPr lang="en-US" sz="2800" dirty="0"/>
          </a:p>
        </p:txBody>
      </p:sp>
      <p:sp>
        <p:nvSpPr>
          <p:cNvPr id="3" name="TextBox 2"/>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4" name="TextBox 3"/>
          <p:cNvSpPr txBox="1"/>
          <p:nvPr/>
        </p:nvSpPr>
        <p:spPr>
          <a:xfrm>
            <a:off x="1066800" y="5181600"/>
            <a:ext cx="7216206" cy="369332"/>
          </a:xfrm>
          <a:prstGeom prst="rect">
            <a:avLst/>
          </a:prstGeom>
          <a:noFill/>
        </p:spPr>
        <p:txBody>
          <a:bodyPr wrap="none" rtlCol="0">
            <a:spAutoFit/>
          </a:bodyPr>
          <a:lstStyle/>
          <a:p>
            <a:r>
              <a:rPr lang="en-US" b="1" dirty="0" smtClean="0"/>
              <a:t>https://patentscope.wipo.int/search/en/detail.jsf?docId=WO2020060606</a:t>
            </a:r>
            <a:endParaRPr lang="en-US" b="1"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4" name="TextBox 3"/>
          <p:cNvSpPr txBox="1"/>
          <p:nvPr/>
        </p:nvSpPr>
        <p:spPr>
          <a:xfrm>
            <a:off x="1524000" y="457200"/>
            <a:ext cx="6239209" cy="707886"/>
          </a:xfrm>
          <a:prstGeom prst="rect">
            <a:avLst/>
          </a:prstGeom>
          <a:noFill/>
        </p:spPr>
        <p:txBody>
          <a:bodyPr wrap="none" rtlCol="0">
            <a:spAutoFit/>
          </a:bodyPr>
          <a:lstStyle/>
          <a:p>
            <a:r>
              <a:rPr lang="en-US" sz="4000" dirty="0" smtClean="0">
                <a:latin typeface="Storybook" pitchFamily="2" charset="0"/>
              </a:rPr>
              <a:t>The Mark of the Beast</a:t>
            </a:r>
            <a:endParaRPr lang="en-US" sz="4000" dirty="0">
              <a:latin typeface="Storybook" pitchFamily="2" charset="0"/>
            </a:endParaRPr>
          </a:p>
        </p:txBody>
      </p:sp>
      <p:sp>
        <p:nvSpPr>
          <p:cNvPr id="6" name="TextBox 5"/>
          <p:cNvSpPr txBox="1"/>
          <p:nvPr/>
        </p:nvSpPr>
        <p:spPr>
          <a:xfrm>
            <a:off x="1981200" y="5181600"/>
            <a:ext cx="5384807" cy="830997"/>
          </a:xfrm>
          <a:prstGeom prst="rect">
            <a:avLst/>
          </a:prstGeom>
          <a:noFill/>
        </p:spPr>
        <p:txBody>
          <a:bodyPr wrap="none" rtlCol="0">
            <a:spAutoFit/>
          </a:bodyPr>
          <a:lstStyle/>
          <a:p>
            <a:r>
              <a:rPr lang="en-US" sz="4800" dirty="0" smtClean="0">
                <a:latin typeface="Storybook" pitchFamily="2" charset="0"/>
              </a:rPr>
              <a:t>It’s Not Far Off!</a:t>
            </a:r>
            <a:endParaRPr lang="en-US" sz="4800" dirty="0">
              <a:latin typeface="Storybook" pitchFamily="2" charset="0"/>
            </a:endParaRPr>
          </a:p>
        </p:txBody>
      </p:sp>
      <p:pic>
        <p:nvPicPr>
          <p:cNvPr id="7" name="Picture 6" descr="Image # 5 Number.jpg"/>
          <p:cNvPicPr>
            <a:picLocks noChangeAspect="1"/>
          </p:cNvPicPr>
          <p:nvPr/>
        </p:nvPicPr>
        <p:blipFill>
          <a:blip r:embed="rId3" cstate="print"/>
          <a:stretch>
            <a:fillRect/>
          </a:stretch>
        </p:blipFill>
        <p:spPr>
          <a:xfrm>
            <a:off x="2057400" y="1264921"/>
            <a:ext cx="5105400" cy="3882017"/>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pic>
        <p:nvPicPr>
          <p:cNvPr id="3" name="Picture 2" descr="antichrist.jpg"/>
          <p:cNvPicPr>
            <a:picLocks noChangeAspect="1"/>
          </p:cNvPicPr>
          <p:nvPr/>
        </p:nvPicPr>
        <p:blipFill>
          <a:blip r:embed="rId3" cstate="print"/>
          <a:stretch>
            <a:fillRect/>
          </a:stretch>
        </p:blipFill>
        <p:spPr>
          <a:xfrm>
            <a:off x="666750" y="438150"/>
            <a:ext cx="7810500" cy="5810250"/>
          </a:xfrm>
          <a:prstGeom prst="rect">
            <a:avLst/>
          </a:prstGeo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4" name="TextBox 3"/>
          <p:cNvSpPr txBox="1"/>
          <p:nvPr/>
        </p:nvSpPr>
        <p:spPr>
          <a:xfrm>
            <a:off x="609601" y="609600"/>
            <a:ext cx="8153399" cy="4401205"/>
          </a:xfrm>
          <a:prstGeom prst="rect">
            <a:avLst/>
          </a:prstGeom>
          <a:noFill/>
        </p:spPr>
        <p:txBody>
          <a:bodyPr wrap="square" rtlCol="0">
            <a:spAutoFit/>
          </a:bodyPr>
          <a:lstStyle/>
          <a:p>
            <a:r>
              <a:rPr lang="en-US" sz="2800" dirty="0" smtClean="0"/>
              <a:t>St. Malachy was the archbishop of Armagh, Ireland in the 1100s. St. Malachy claimed to have a vision while visiting Rome. In his vision, he claimed to receive a short description of each pope that would be over the Catholic church. His vision resulted in a list of 112 popes in succession, with the 112th pope being the final pope. It is claimed that the record of St. Malachy's vision was recorded and deposited in the Vatican's Secret Archives and forgotten until its rediscovery there in 1590.</a:t>
            </a:r>
            <a:endParaRPr lang="en-US" sz="280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609601" y="838200"/>
            <a:ext cx="7924799" cy="2677656"/>
          </a:xfrm>
          <a:prstGeom prst="rect">
            <a:avLst/>
          </a:prstGeom>
          <a:noFill/>
        </p:spPr>
        <p:txBody>
          <a:bodyPr wrap="square" rtlCol="0">
            <a:spAutoFit/>
          </a:bodyPr>
          <a:lstStyle/>
          <a:p>
            <a:r>
              <a:rPr lang="en-US" sz="2800" dirty="0" smtClean="0"/>
              <a:t>If the prophecy was true, then Pope Benedict XVI would be the last pope before the final 112th pope. In 2013 Pope Benedict XVI resigned and Pope Francis became the 112th pope. Will Pope Francis turnout to be the false prophet of Revelation chapter 13? We don't know.</a:t>
            </a:r>
            <a:endParaRPr lang="en-US" sz="28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pic>
        <p:nvPicPr>
          <p:cNvPr id="3" name="Picture 2" descr="False Prophet.jpg"/>
          <p:cNvPicPr>
            <a:picLocks noChangeAspect="1"/>
          </p:cNvPicPr>
          <p:nvPr/>
        </p:nvPicPr>
        <p:blipFill>
          <a:blip r:embed="rId3" cstate="print"/>
          <a:stretch>
            <a:fillRect/>
          </a:stretch>
        </p:blipFill>
        <p:spPr>
          <a:xfrm>
            <a:off x="735330" y="407670"/>
            <a:ext cx="7673340" cy="5840730"/>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pic>
        <p:nvPicPr>
          <p:cNvPr id="3" name="Picture 2" descr="Feast Days.gif"/>
          <p:cNvPicPr>
            <a:picLocks noChangeAspect="1"/>
          </p:cNvPicPr>
          <p:nvPr/>
        </p:nvPicPr>
        <p:blipFill>
          <a:blip r:embed="rId3" cstate="print"/>
          <a:stretch>
            <a:fillRect/>
          </a:stretch>
        </p:blipFill>
        <p:spPr>
          <a:xfrm>
            <a:off x="20320" y="533400"/>
            <a:ext cx="9103360" cy="5029200"/>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pic>
        <p:nvPicPr>
          <p:cNvPr id="3" name="Picture 2" descr="Jewish Feast Days Text Chart 6.jpg"/>
          <p:cNvPicPr>
            <a:picLocks noChangeAspect="1"/>
          </p:cNvPicPr>
          <p:nvPr/>
        </p:nvPicPr>
        <p:blipFill>
          <a:blip r:embed="rId3" cstate="print"/>
          <a:stretch>
            <a:fillRect/>
          </a:stretch>
        </p:blipFill>
        <p:spPr>
          <a:xfrm>
            <a:off x="2057400" y="228600"/>
            <a:ext cx="5181600" cy="607892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1 Part 3.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pic>
        <p:nvPicPr>
          <p:cNvPr id="4" name="Picture 3" descr="Feast Day Table.jpg"/>
          <p:cNvPicPr>
            <a:picLocks noChangeAspect="1"/>
          </p:cNvPicPr>
          <p:nvPr/>
        </p:nvPicPr>
        <p:blipFill>
          <a:blip r:embed="rId3" cstate="print"/>
          <a:stretch>
            <a:fillRect/>
          </a:stretch>
        </p:blipFill>
        <p:spPr>
          <a:xfrm>
            <a:off x="0" y="1066800"/>
            <a:ext cx="9148332" cy="5181600"/>
          </a:xfrm>
          <a:prstGeom prst="rect">
            <a:avLst/>
          </a:prstGeom>
        </p:spPr>
      </p:pic>
      <p:sp>
        <p:nvSpPr>
          <p:cNvPr id="5" name="TextBox 4"/>
          <p:cNvSpPr txBox="1"/>
          <p:nvPr/>
        </p:nvSpPr>
        <p:spPr>
          <a:xfrm>
            <a:off x="838200" y="228600"/>
            <a:ext cx="7629012" cy="707886"/>
          </a:xfrm>
          <a:prstGeom prst="rect">
            <a:avLst/>
          </a:prstGeom>
          <a:noFill/>
        </p:spPr>
        <p:txBody>
          <a:bodyPr wrap="none" rtlCol="0">
            <a:spAutoFit/>
          </a:bodyPr>
          <a:lstStyle/>
          <a:p>
            <a:r>
              <a:rPr lang="en-US" sz="4000" dirty="0" smtClean="0">
                <a:solidFill>
                  <a:srgbClr val="FFFF00"/>
                </a:solidFill>
                <a:latin typeface="Storybook" pitchFamily="2" charset="0"/>
              </a:rPr>
              <a:t>God’s Ordained Feast Days</a:t>
            </a:r>
            <a:endParaRPr lang="en-US" sz="4000" dirty="0">
              <a:solidFill>
                <a:srgbClr val="FFFF00"/>
              </a:solidFill>
              <a:latin typeface="Storybook" pitchFamily="2"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pic>
        <p:nvPicPr>
          <p:cNvPr id="3" name="Picture 2" descr="Feast Days Fulfilled.jpg"/>
          <p:cNvPicPr>
            <a:picLocks noChangeAspect="1"/>
          </p:cNvPicPr>
          <p:nvPr/>
        </p:nvPicPr>
        <p:blipFill>
          <a:blip r:embed="rId3" cstate="print"/>
          <a:stretch>
            <a:fillRect/>
          </a:stretch>
        </p:blipFill>
        <p:spPr>
          <a:xfrm>
            <a:off x="1371600" y="0"/>
            <a:ext cx="6575033" cy="6127517"/>
          </a:xfrm>
          <a:prstGeom prst="rect">
            <a:avLst/>
          </a:prstGeo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1905000" y="609600"/>
            <a:ext cx="5026504" cy="523220"/>
          </a:xfrm>
          <a:prstGeom prst="rect">
            <a:avLst/>
          </a:prstGeom>
          <a:noFill/>
        </p:spPr>
        <p:txBody>
          <a:bodyPr wrap="none" rtlCol="0">
            <a:spAutoFit/>
          </a:bodyPr>
          <a:lstStyle/>
          <a:p>
            <a:r>
              <a:rPr lang="en-US" sz="2800" dirty="0" smtClean="0"/>
              <a:t>No Man Knows the Day Nor Hour</a:t>
            </a:r>
            <a:endParaRPr lang="en-US" sz="2800"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1905000" y="609600"/>
            <a:ext cx="5026504" cy="523220"/>
          </a:xfrm>
          <a:prstGeom prst="rect">
            <a:avLst/>
          </a:prstGeom>
          <a:noFill/>
        </p:spPr>
        <p:txBody>
          <a:bodyPr wrap="none" rtlCol="0">
            <a:spAutoFit/>
          </a:bodyPr>
          <a:lstStyle/>
          <a:p>
            <a:r>
              <a:rPr lang="en-US" sz="2800" dirty="0" smtClean="0"/>
              <a:t>No Man Knows the Day Nor Hour</a:t>
            </a:r>
            <a:endParaRPr lang="en-US" sz="2800" dirty="0"/>
          </a:p>
        </p:txBody>
      </p:sp>
      <p:sp>
        <p:nvSpPr>
          <p:cNvPr id="4" name="TextBox 3"/>
          <p:cNvSpPr txBox="1"/>
          <p:nvPr/>
        </p:nvSpPr>
        <p:spPr>
          <a:xfrm>
            <a:off x="685800" y="1981200"/>
            <a:ext cx="8077200" cy="1200329"/>
          </a:xfrm>
          <a:prstGeom prst="rect">
            <a:avLst/>
          </a:prstGeom>
          <a:noFill/>
        </p:spPr>
        <p:txBody>
          <a:bodyPr wrap="square" rtlCol="0">
            <a:spAutoFit/>
          </a:bodyPr>
          <a:lstStyle/>
          <a:p>
            <a:r>
              <a:rPr lang="en-US" i="1" dirty="0" smtClean="0"/>
              <a:t>Watch therefore, for </a:t>
            </a:r>
            <a:r>
              <a:rPr lang="en-US" b="1" i="1" dirty="0" smtClean="0">
                <a:solidFill>
                  <a:srgbClr val="FFFF00"/>
                </a:solidFill>
              </a:rPr>
              <a:t>ye know neither the day nor the hour</a:t>
            </a:r>
            <a:r>
              <a:rPr lang="en-US" i="1" dirty="0" smtClean="0">
                <a:solidFill>
                  <a:srgbClr val="FFFF00"/>
                </a:solidFill>
              </a:rPr>
              <a:t> </a:t>
            </a:r>
            <a:r>
              <a:rPr lang="en-US" i="1" dirty="0" smtClean="0"/>
              <a:t>wherein the Son of man cometh.</a:t>
            </a:r>
            <a:endParaRPr lang="en-US" dirty="0" smtClean="0"/>
          </a:p>
          <a:p>
            <a:r>
              <a:rPr lang="en-US" b="1" dirty="0" smtClean="0"/>
              <a:t>Matthew 25:13 KJV</a:t>
            </a:r>
            <a:endParaRPr lang="en-US" dirty="0" smtClean="0"/>
          </a:p>
          <a:p>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1905000" y="609600"/>
            <a:ext cx="5026504" cy="523220"/>
          </a:xfrm>
          <a:prstGeom prst="rect">
            <a:avLst/>
          </a:prstGeom>
          <a:noFill/>
        </p:spPr>
        <p:txBody>
          <a:bodyPr wrap="none" rtlCol="0">
            <a:spAutoFit/>
          </a:bodyPr>
          <a:lstStyle/>
          <a:p>
            <a:r>
              <a:rPr lang="en-US" sz="2800" dirty="0" smtClean="0"/>
              <a:t>No Man Knows the Day Nor Hour</a:t>
            </a:r>
            <a:endParaRPr lang="en-US" sz="2800" dirty="0"/>
          </a:p>
        </p:txBody>
      </p:sp>
      <p:sp>
        <p:nvSpPr>
          <p:cNvPr id="4" name="TextBox 3"/>
          <p:cNvSpPr txBox="1"/>
          <p:nvPr/>
        </p:nvSpPr>
        <p:spPr>
          <a:xfrm>
            <a:off x="685800" y="1981200"/>
            <a:ext cx="8077200" cy="1200329"/>
          </a:xfrm>
          <a:prstGeom prst="rect">
            <a:avLst/>
          </a:prstGeom>
          <a:noFill/>
        </p:spPr>
        <p:txBody>
          <a:bodyPr wrap="square" rtlCol="0">
            <a:spAutoFit/>
          </a:bodyPr>
          <a:lstStyle/>
          <a:p>
            <a:r>
              <a:rPr lang="en-US" i="1" dirty="0" smtClean="0"/>
              <a:t>Watch therefore, for </a:t>
            </a:r>
            <a:r>
              <a:rPr lang="en-US" b="1" i="1" dirty="0" smtClean="0">
                <a:solidFill>
                  <a:srgbClr val="FFFF00"/>
                </a:solidFill>
              </a:rPr>
              <a:t>ye know neither the day nor the hour</a:t>
            </a:r>
            <a:r>
              <a:rPr lang="en-US" i="1" dirty="0" smtClean="0">
                <a:solidFill>
                  <a:srgbClr val="FFFF00"/>
                </a:solidFill>
              </a:rPr>
              <a:t> </a:t>
            </a:r>
            <a:r>
              <a:rPr lang="en-US" i="1" dirty="0" smtClean="0"/>
              <a:t>wherein the Son of man cometh.</a:t>
            </a:r>
            <a:endParaRPr lang="en-US" dirty="0" smtClean="0"/>
          </a:p>
          <a:p>
            <a:r>
              <a:rPr lang="en-US" b="1" dirty="0" smtClean="0"/>
              <a:t>Matthew 25:13 KJV</a:t>
            </a:r>
            <a:endParaRPr lang="en-US" dirty="0" smtClean="0"/>
          </a:p>
          <a:p>
            <a:endParaRPr lang="en-US" dirty="0"/>
          </a:p>
        </p:txBody>
      </p:sp>
      <p:sp>
        <p:nvSpPr>
          <p:cNvPr id="5" name="TextBox 4"/>
          <p:cNvSpPr txBox="1"/>
          <p:nvPr/>
        </p:nvSpPr>
        <p:spPr>
          <a:xfrm>
            <a:off x="762000" y="3886200"/>
            <a:ext cx="7924800" cy="923330"/>
          </a:xfrm>
          <a:prstGeom prst="rect">
            <a:avLst/>
          </a:prstGeom>
          <a:noFill/>
        </p:spPr>
        <p:txBody>
          <a:bodyPr wrap="square" rtlCol="0">
            <a:spAutoFit/>
          </a:bodyPr>
          <a:lstStyle/>
          <a:p>
            <a:r>
              <a:rPr lang="en-US" b="1" i="1" dirty="0" smtClean="0">
                <a:solidFill>
                  <a:srgbClr val="FFFF00"/>
                </a:solidFill>
              </a:rPr>
              <a:t>Ye hypocrites, ye can discern the face of the sky and of the earth; but how is it that ye do not discern this time?</a:t>
            </a:r>
            <a:endParaRPr lang="en-US" dirty="0" smtClean="0">
              <a:solidFill>
                <a:srgbClr val="FFFF00"/>
              </a:solidFill>
            </a:endParaRPr>
          </a:p>
          <a:p>
            <a:r>
              <a:rPr lang="en-US" b="1" dirty="0" smtClean="0"/>
              <a:t>Luke 12:56 KJV</a:t>
            </a:r>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4" name="TextBox 3"/>
          <p:cNvSpPr txBox="1"/>
          <p:nvPr/>
        </p:nvSpPr>
        <p:spPr>
          <a:xfrm>
            <a:off x="1905000" y="609600"/>
            <a:ext cx="5026504" cy="523220"/>
          </a:xfrm>
          <a:prstGeom prst="rect">
            <a:avLst/>
          </a:prstGeom>
          <a:noFill/>
        </p:spPr>
        <p:txBody>
          <a:bodyPr wrap="none" rtlCol="0">
            <a:spAutoFit/>
          </a:bodyPr>
          <a:lstStyle/>
          <a:p>
            <a:r>
              <a:rPr lang="en-US" sz="2800" dirty="0" smtClean="0"/>
              <a:t>No Man Knows the Day Nor Hour</a:t>
            </a:r>
            <a:endParaRPr lang="en-US" sz="2800" dirty="0"/>
          </a:p>
        </p:txBody>
      </p:sp>
      <p:sp>
        <p:nvSpPr>
          <p:cNvPr id="5" name="TextBox 4"/>
          <p:cNvSpPr txBox="1"/>
          <p:nvPr/>
        </p:nvSpPr>
        <p:spPr>
          <a:xfrm>
            <a:off x="762001" y="1828800"/>
            <a:ext cx="8000999" cy="1477328"/>
          </a:xfrm>
          <a:prstGeom prst="rect">
            <a:avLst/>
          </a:prstGeom>
          <a:noFill/>
        </p:spPr>
        <p:txBody>
          <a:bodyPr wrap="square" rtlCol="0">
            <a:spAutoFit/>
          </a:bodyPr>
          <a:lstStyle/>
          <a:p>
            <a:r>
              <a:rPr lang="en-US" i="1" dirty="0" smtClean="0"/>
              <a:t>When they therefore were come together, they asked of him, saying, </a:t>
            </a:r>
            <a:r>
              <a:rPr lang="en-US" b="1" i="1" dirty="0" smtClean="0">
                <a:solidFill>
                  <a:srgbClr val="FFFF00"/>
                </a:solidFill>
              </a:rPr>
              <a:t>Lord, wilt thou at this time restore again the kingdom to Israel?</a:t>
            </a:r>
            <a:r>
              <a:rPr lang="en-US" i="1" dirty="0" smtClean="0">
                <a:solidFill>
                  <a:srgbClr val="FFFF00"/>
                </a:solidFill>
              </a:rPr>
              <a:t> </a:t>
            </a:r>
            <a:r>
              <a:rPr lang="en-US" i="1" dirty="0" smtClean="0"/>
              <a:t>And he said unto them, </a:t>
            </a:r>
            <a:r>
              <a:rPr lang="en-US" b="1" i="1" dirty="0" smtClean="0">
                <a:solidFill>
                  <a:srgbClr val="FFFF00"/>
                </a:solidFill>
              </a:rPr>
              <a:t>It is not for you to know the times or the seasons</a:t>
            </a:r>
            <a:r>
              <a:rPr lang="en-US" i="1" dirty="0" smtClean="0"/>
              <a:t>, which the Father hath put in his own power.</a:t>
            </a:r>
            <a:endParaRPr lang="en-US" dirty="0" smtClean="0"/>
          </a:p>
          <a:p>
            <a:r>
              <a:rPr lang="en-US" b="1" dirty="0" smtClean="0"/>
              <a:t>Acts 1:6-7 KJV</a:t>
            </a:r>
            <a:endParaRPr lang="en-US" dirty="0"/>
          </a:p>
        </p:txBody>
      </p:sp>
      <p:sp>
        <p:nvSpPr>
          <p:cNvPr id="6" name="TextBox 5"/>
          <p:cNvSpPr txBox="1"/>
          <p:nvPr/>
        </p:nvSpPr>
        <p:spPr>
          <a:xfrm>
            <a:off x="838200" y="3962400"/>
            <a:ext cx="7848600" cy="1754326"/>
          </a:xfrm>
          <a:prstGeom prst="rect">
            <a:avLst/>
          </a:prstGeom>
          <a:noFill/>
        </p:spPr>
        <p:txBody>
          <a:bodyPr wrap="square" rtlCol="0">
            <a:spAutoFit/>
          </a:bodyPr>
          <a:lstStyle/>
          <a:p>
            <a:r>
              <a:rPr lang="en-US" b="1" i="1" dirty="0" smtClean="0">
                <a:solidFill>
                  <a:srgbClr val="FFFF00"/>
                </a:solidFill>
              </a:rPr>
              <a:t>But of the times and the seasons</a:t>
            </a:r>
            <a:r>
              <a:rPr lang="en-US" i="1" dirty="0" smtClean="0"/>
              <a:t>, brethren, </a:t>
            </a:r>
            <a:r>
              <a:rPr lang="en-US" b="1" i="1" dirty="0" smtClean="0">
                <a:solidFill>
                  <a:srgbClr val="FFFF00"/>
                </a:solidFill>
              </a:rPr>
              <a:t>ye have no need that I write unto you</a:t>
            </a:r>
            <a:r>
              <a:rPr lang="en-US" i="1" dirty="0" smtClean="0">
                <a:solidFill>
                  <a:srgbClr val="FFFF00"/>
                </a:solidFill>
              </a:rPr>
              <a:t>. </a:t>
            </a:r>
            <a:r>
              <a:rPr lang="en-US" b="1" i="1" dirty="0" smtClean="0">
                <a:solidFill>
                  <a:srgbClr val="FFFF00"/>
                </a:solidFill>
              </a:rPr>
              <a:t>For</a:t>
            </a:r>
            <a:r>
              <a:rPr lang="en-US" i="1" dirty="0" smtClean="0">
                <a:solidFill>
                  <a:srgbClr val="FFFF00"/>
                </a:solidFill>
              </a:rPr>
              <a:t> </a:t>
            </a:r>
            <a:r>
              <a:rPr lang="en-US" b="1" i="1" dirty="0" smtClean="0">
                <a:solidFill>
                  <a:srgbClr val="FFFF00"/>
                </a:solidFill>
              </a:rPr>
              <a:t>yourselves know perfectly that the day of the Lord so cometh as a thief in the night</a:t>
            </a:r>
            <a:r>
              <a:rPr lang="en-US" i="1" dirty="0" smtClean="0"/>
              <a:t>. For when they shall say, Peace and safety; then sudden destruction cometh upon them, as travail upon a woman with child; and they shall not escape.</a:t>
            </a:r>
            <a:endParaRPr lang="en-US" dirty="0" smtClean="0"/>
          </a:p>
          <a:p>
            <a:r>
              <a:rPr lang="en-US" b="1" dirty="0" smtClean="0"/>
              <a:t>1 Thessalonians 5:1-3 KJV</a:t>
            </a:r>
            <a:endParaRPr lang="en-US" dirty="0" smtClean="0"/>
          </a:p>
          <a:p>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457200" y="228600"/>
            <a:ext cx="8305800" cy="6370975"/>
          </a:xfrm>
          <a:prstGeom prst="rect">
            <a:avLst/>
          </a:prstGeom>
          <a:noFill/>
        </p:spPr>
        <p:txBody>
          <a:bodyPr wrap="square" rtlCol="0">
            <a:spAutoFit/>
          </a:bodyPr>
          <a:lstStyle/>
          <a:p>
            <a:r>
              <a:rPr lang="en-US" sz="2600" dirty="0" smtClean="0"/>
              <a:t>Think about the world, when Christ returns to rapture His church, He will circumvent the earth in the twinkling of an eye collecting His saints. A twinkle is less time than it takes to blink your eye. For some His return will be today but for others it will be yesterday or tomorrow depending on which side of the International Date Line you are living on. For some He will come at midnight but for others He will come at noon day. Think about the New Year celebration in the western hemisphere, it can be early afternoon on New Year's eve and people in America are watching Sidney, Australia ring in the New Year. Our earth is divided into twenty four time zones, and for each one the rapture will occur at a different hour. As the Word tells us, we will not know the day nor the hour, but we can know the time and the season.</a:t>
            </a:r>
          </a:p>
          <a:p>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1470025"/>
          </a:xfrm>
        </p:spPr>
        <p:txBody>
          <a:bodyPr>
            <a:normAutofit/>
          </a:bodyPr>
          <a:lstStyle/>
          <a:p>
            <a:r>
              <a:rPr lang="en-US" sz="4800" dirty="0" smtClean="0">
                <a:latin typeface="Storybook" pitchFamily="2" charset="0"/>
              </a:rPr>
              <a:t>The Three Woes</a:t>
            </a:r>
            <a:endParaRPr lang="en-US" sz="4800" dirty="0">
              <a:latin typeface="Storybook" pitchFamily="2" charset="0"/>
            </a:endParaRPr>
          </a:p>
        </p:txBody>
      </p:sp>
      <p:sp>
        <p:nvSpPr>
          <p:cNvPr id="3" name="Subtitle 2"/>
          <p:cNvSpPr>
            <a:spLocks noGrp="1"/>
          </p:cNvSpPr>
          <p:nvPr>
            <p:ph type="subTitle" idx="1"/>
          </p:nvPr>
        </p:nvSpPr>
        <p:spPr>
          <a:xfrm>
            <a:off x="1371600" y="2514600"/>
            <a:ext cx="6400800" cy="1752600"/>
          </a:xfrm>
        </p:spPr>
        <p:txBody>
          <a:bodyPr>
            <a:normAutofit/>
          </a:bodyPr>
          <a:lstStyle/>
          <a:p>
            <a:r>
              <a:rPr lang="en-US" sz="3600" dirty="0" smtClean="0">
                <a:solidFill>
                  <a:schemeClr val="tx1"/>
                </a:solidFill>
                <a:latin typeface="Brisk Extended" pitchFamily="2" charset="0"/>
              </a:rPr>
              <a:t>A Guide to Understanding Revelation and End Time Prophecies</a:t>
            </a:r>
            <a:endParaRPr lang="en-US" sz="3600" dirty="0">
              <a:solidFill>
                <a:schemeClr val="tx1"/>
              </a:solidFill>
              <a:latin typeface="Brisk Extended" pitchFamily="2" charset="0"/>
            </a:endParaRPr>
          </a:p>
        </p:txBody>
      </p:sp>
      <p:sp>
        <p:nvSpPr>
          <p:cNvPr id="5" name="TextBox 4"/>
          <p:cNvSpPr txBox="1"/>
          <p:nvPr/>
        </p:nvSpPr>
        <p:spPr>
          <a:xfrm>
            <a:off x="3962400" y="4648200"/>
            <a:ext cx="1227644" cy="646331"/>
          </a:xfrm>
          <a:prstGeom prst="rect">
            <a:avLst/>
          </a:prstGeom>
          <a:noFill/>
        </p:spPr>
        <p:txBody>
          <a:bodyPr wrap="none" rtlCol="0">
            <a:spAutoFit/>
          </a:bodyPr>
          <a:lstStyle/>
          <a:p>
            <a:r>
              <a:rPr lang="en-US" sz="3600" dirty="0" smtClean="0"/>
              <a:t>Day 3</a:t>
            </a:r>
            <a:endParaRPr lang="en-US" sz="3600" dirty="0"/>
          </a:p>
        </p:txBody>
      </p:sp>
      <p:sp>
        <p:nvSpPr>
          <p:cNvPr id="6" name="TextBox 5"/>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06968"/>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Storybook" pitchFamily="2" charset="0"/>
                <a:ea typeface="Calibri" pitchFamily="34" charset="0"/>
                <a:cs typeface="Times New Roman" pitchFamily="18" charset="0"/>
              </a:rPr>
              <a:t>The Three Woes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risk Extended" pitchFamily="2" charset="0"/>
                <a:ea typeface="Calibri" pitchFamily="34" charset="0"/>
                <a:cs typeface="Times New Roman" pitchFamily="18" charset="0"/>
              </a:rPr>
              <a:t>A Guide to Understanding Revelation and End Time Prophecies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3962400" y="1676400"/>
            <a:ext cx="1236236" cy="369332"/>
          </a:xfrm>
          <a:prstGeom prst="rect">
            <a:avLst/>
          </a:prstGeom>
          <a:noFill/>
        </p:spPr>
        <p:txBody>
          <a:bodyPr wrap="none" rtlCol="0">
            <a:spAutoFit/>
          </a:bodyPr>
          <a:lstStyle/>
          <a:p>
            <a:r>
              <a:rPr lang="en-US" dirty="0" smtClean="0">
                <a:latin typeface="Lobster" pitchFamily="2" charset="0"/>
              </a:rPr>
              <a:t>Bible Study</a:t>
            </a:r>
          </a:p>
        </p:txBody>
      </p:sp>
      <p:sp>
        <p:nvSpPr>
          <p:cNvPr id="4" name="TextBox 3"/>
          <p:cNvSpPr txBox="1"/>
          <p:nvPr/>
        </p:nvSpPr>
        <p:spPr>
          <a:xfrm>
            <a:off x="457200" y="2438400"/>
            <a:ext cx="8170827" cy="923330"/>
          </a:xfrm>
          <a:prstGeom prst="rect">
            <a:avLst/>
          </a:prstGeom>
          <a:noFill/>
        </p:spPr>
        <p:txBody>
          <a:bodyPr wrap="none" rtlCol="0">
            <a:spAutoFit/>
          </a:bodyPr>
          <a:lstStyle/>
          <a:p>
            <a:r>
              <a:rPr lang="en-US" dirty="0" smtClean="0">
                <a:latin typeface="Lobster" pitchFamily="2" charset="0"/>
              </a:rPr>
              <a:t>Day  1	-	Discovering Revelation’s T imeline &amp; Are We Living in the End Times?</a:t>
            </a:r>
          </a:p>
          <a:p>
            <a:r>
              <a:rPr lang="en-US" dirty="0" smtClean="0">
                <a:latin typeface="Lobster" pitchFamily="2" charset="0"/>
              </a:rPr>
              <a:t> </a:t>
            </a:r>
          </a:p>
          <a:p>
            <a:r>
              <a:rPr lang="en-US" dirty="0" smtClean="0">
                <a:latin typeface="Lobster" pitchFamily="2" charset="0"/>
              </a:rPr>
              <a:t>				Chapters 1 thru 4</a:t>
            </a:r>
          </a:p>
        </p:txBody>
      </p:sp>
      <p:sp>
        <p:nvSpPr>
          <p:cNvPr id="5" name="TextBox 4"/>
          <p:cNvSpPr txBox="1"/>
          <p:nvPr/>
        </p:nvSpPr>
        <p:spPr>
          <a:xfrm>
            <a:off x="381000" y="3810000"/>
            <a:ext cx="8060220" cy="923330"/>
          </a:xfrm>
          <a:prstGeom prst="rect">
            <a:avLst/>
          </a:prstGeom>
          <a:noFill/>
        </p:spPr>
        <p:txBody>
          <a:bodyPr wrap="none" rtlCol="0">
            <a:spAutoFit/>
          </a:bodyPr>
          <a:lstStyle/>
          <a:p>
            <a:r>
              <a:rPr lang="en-US" dirty="0" smtClean="0">
                <a:latin typeface="Lobster" pitchFamily="2" charset="0"/>
              </a:rPr>
              <a:t>Day  2	-	Understanding Revelation’s Mysteries &amp; God's Assigned Feast Days</a:t>
            </a:r>
          </a:p>
          <a:p>
            <a:r>
              <a:rPr lang="en-US" dirty="0" smtClean="0">
                <a:latin typeface="Lobster" pitchFamily="2" charset="0"/>
              </a:rPr>
              <a:t> </a:t>
            </a:r>
          </a:p>
          <a:p>
            <a:r>
              <a:rPr lang="en-US" dirty="0" smtClean="0">
                <a:latin typeface="Lobster" pitchFamily="2" charset="0"/>
              </a:rPr>
              <a:t>				Chapters 5 thru 7</a:t>
            </a:r>
          </a:p>
        </p:txBody>
      </p:sp>
      <p:sp>
        <p:nvSpPr>
          <p:cNvPr id="6" name="TextBox 5"/>
          <p:cNvSpPr txBox="1"/>
          <p:nvPr/>
        </p:nvSpPr>
        <p:spPr>
          <a:xfrm>
            <a:off x="381000" y="5029200"/>
            <a:ext cx="8970597" cy="923330"/>
          </a:xfrm>
          <a:prstGeom prst="rect">
            <a:avLst/>
          </a:prstGeom>
          <a:noFill/>
        </p:spPr>
        <p:txBody>
          <a:bodyPr wrap="none" rtlCol="0">
            <a:spAutoFit/>
          </a:bodyPr>
          <a:lstStyle/>
          <a:p>
            <a:r>
              <a:rPr lang="en-US" dirty="0" smtClean="0">
                <a:solidFill>
                  <a:schemeClr val="bg2">
                    <a:lumMod val="60000"/>
                    <a:lumOff val="40000"/>
                  </a:schemeClr>
                </a:solidFill>
                <a:latin typeface="Lobster" pitchFamily="2" charset="0"/>
              </a:rPr>
              <a:t>Day  3	-	Post End Time Prophecies &amp; The Rapture of the Church	</a:t>
            </a:r>
          </a:p>
          <a:p>
            <a:r>
              <a:rPr lang="en-US" dirty="0" smtClean="0">
                <a:solidFill>
                  <a:schemeClr val="bg2">
                    <a:lumMod val="60000"/>
                    <a:lumOff val="40000"/>
                  </a:schemeClr>
                </a:solidFill>
                <a:latin typeface="Lobster" pitchFamily="2" charset="0"/>
              </a:rPr>
              <a:t> </a:t>
            </a:r>
          </a:p>
          <a:p>
            <a:r>
              <a:rPr lang="en-US" dirty="0" smtClean="0">
                <a:solidFill>
                  <a:schemeClr val="bg2">
                    <a:lumMod val="60000"/>
                    <a:lumOff val="40000"/>
                  </a:schemeClr>
                </a:solidFill>
                <a:latin typeface="Lobster" pitchFamily="2" charset="0"/>
              </a:rPr>
              <a:t>				Chapters 8 thru 11 and Bonus Material on the Rapture</a:t>
            </a:r>
          </a:p>
        </p:txBody>
      </p:sp>
      <p:sp>
        <p:nvSpPr>
          <p:cNvPr id="7" name="TextBox 6"/>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1 Part 10.jpg"/>
          <p:cNvPicPr>
            <a:picLocks noChangeAspect="1"/>
          </p:cNvPicPr>
          <p:nvPr/>
        </p:nvPicPr>
        <p:blipFill>
          <a:blip r:embed="rId3" cstate="print"/>
          <a:stretch>
            <a:fillRect/>
          </a:stretch>
        </p:blipFill>
        <p:spPr>
          <a:xfrm>
            <a:off x="12317" y="0"/>
            <a:ext cx="9119366"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1 Part 4.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295905" y="609600"/>
            <a:ext cx="8643712" cy="1384995"/>
          </a:xfrm>
          <a:prstGeom prst="rect">
            <a:avLst/>
          </a:prstGeom>
          <a:noFill/>
        </p:spPr>
        <p:txBody>
          <a:bodyPr wrap="none" rtlCol="0">
            <a:spAutoFit/>
          </a:bodyPr>
          <a:lstStyle/>
          <a:p>
            <a:pPr algn="ctr"/>
            <a:r>
              <a:rPr lang="en-US" sz="4200" dirty="0" smtClean="0">
                <a:solidFill>
                  <a:srgbClr val="FFFF00"/>
                </a:solidFill>
                <a:latin typeface="Storybook" pitchFamily="2" charset="0"/>
              </a:rPr>
              <a:t>The Greatest Prophecy of All,</a:t>
            </a:r>
          </a:p>
          <a:p>
            <a:pPr algn="ctr"/>
            <a:r>
              <a:rPr lang="en-US" sz="4200" dirty="0" smtClean="0">
                <a:solidFill>
                  <a:srgbClr val="FFFF00"/>
                </a:solidFill>
                <a:latin typeface="Storybook" pitchFamily="2" charset="0"/>
              </a:rPr>
              <a:t>The Return of Jesus Christ</a:t>
            </a:r>
            <a:endParaRPr lang="en-US" sz="4200" dirty="0">
              <a:solidFill>
                <a:srgbClr val="FFFF00"/>
              </a:solidFill>
              <a:latin typeface="Storybook" pitchFamily="2"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295905" y="609600"/>
            <a:ext cx="8643712" cy="1384995"/>
          </a:xfrm>
          <a:prstGeom prst="rect">
            <a:avLst/>
          </a:prstGeom>
          <a:noFill/>
        </p:spPr>
        <p:txBody>
          <a:bodyPr wrap="none" rtlCol="0">
            <a:spAutoFit/>
          </a:bodyPr>
          <a:lstStyle/>
          <a:p>
            <a:pPr algn="ctr"/>
            <a:r>
              <a:rPr lang="en-US" sz="4200" dirty="0" smtClean="0">
                <a:solidFill>
                  <a:srgbClr val="FFFF00"/>
                </a:solidFill>
                <a:latin typeface="Storybook" pitchFamily="2" charset="0"/>
              </a:rPr>
              <a:t>The Greatest Prophecy of All,</a:t>
            </a:r>
          </a:p>
          <a:p>
            <a:pPr algn="ctr"/>
            <a:r>
              <a:rPr lang="en-US" sz="4200" dirty="0" smtClean="0">
                <a:solidFill>
                  <a:srgbClr val="FFFF00"/>
                </a:solidFill>
                <a:latin typeface="Storybook" pitchFamily="2" charset="0"/>
              </a:rPr>
              <a:t>The Return of Jesus Christ</a:t>
            </a:r>
            <a:endParaRPr lang="en-US" sz="4200" dirty="0">
              <a:solidFill>
                <a:srgbClr val="FFFF00"/>
              </a:solidFill>
              <a:latin typeface="Storybook" pitchFamily="2" charset="0"/>
            </a:endParaRPr>
          </a:p>
        </p:txBody>
      </p:sp>
      <p:sp>
        <p:nvSpPr>
          <p:cNvPr id="4" name="TextBox 3"/>
          <p:cNvSpPr txBox="1"/>
          <p:nvPr/>
        </p:nvSpPr>
        <p:spPr>
          <a:xfrm>
            <a:off x="381000" y="2286000"/>
            <a:ext cx="8421280" cy="523220"/>
          </a:xfrm>
          <a:prstGeom prst="rect">
            <a:avLst/>
          </a:prstGeom>
          <a:noFill/>
        </p:spPr>
        <p:txBody>
          <a:bodyPr wrap="none" rtlCol="0">
            <a:spAutoFit/>
          </a:bodyPr>
          <a:lstStyle/>
          <a:p>
            <a:r>
              <a:rPr lang="en-US" sz="2800" dirty="0" smtClean="0"/>
              <a:t>Why is the fulfillment of the this prophecy so necessary?</a:t>
            </a:r>
            <a:endParaRPr lang="en-US" sz="2800"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295905" y="609600"/>
            <a:ext cx="8643712" cy="1384995"/>
          </a:xfrm>
          <a:prstGeom prst="rect">
            <a:avLst/>
          </a:prstGeom>
          <a:noFill/>
        </p:spPr>
        <p:txBody>
          <a:bodyPr wrap="none" rtlCol="0">
            <a:spAutoFit/>
          </a:bodyPr>
          <a:lstStyle/>
          <a:p>
            <a:pPr algn="ctr"/>
            <a:r>
              <a:rPr lang="en-US" sz="4200" dirty="0" smtClean="0">
                <a:solidFill>
                  <a:srgbClr val="FFFF00"/>
                </a:solidFill>
                <a:latin typeface="Storybook" pitchFamily="2" charset="0"/>
              </a:rPr>
              <a:t>The Greatest Prophecy of All,</a:t>
            </a:r>
          </a:p>
          <a:p>
            <a:pPr algn="ctr"/>
            <a:r>
              <a:rPr lang="en-US" sz="4200" dirty="0" smtClean="0">
                <a:solidFill>
                  <a:srgbClr val="FFFF00"/>
                </a:solidFill>
                <a:latin typeface="Storybook" pitchFamily="2" charset="0"/>
              </a:rPr>
              <a:t>The Return of Jesus Christ</a:t>
            </a:r>
            <a:endParaRPr lang="en-US" sz="4200" dirty="0">
              <a:solidFill>
                <a:srgbClr val="FFFF00"/>
              </a:solidFill>
              <a:latin typeface="Storybook" pitchFamily="2" charset="0"/>
            </a:endParaRPr>
          </a:p>
        </p:txBody>
      </p:sp>
      <p:sp>
        <p:nvSpPr>
          <p:cNvPr id="4" name="TextBox 3"/>
          <p:cNvSpPr txBox="1"/>
          <p:nvPr/>
        </p:nvSpPr>
        <p:spPr>
          <a:xfrm>
            <a:off x="381000" y="2286000"/>
            <a:ext cx="8421280" cy="523220"/>
          </a:xfrm>
          <a:prstGeom prst="rect">
            <a:avLst/>
          </a:prstGeom>
          <a:noFill/>
        </p:spPr>
        <p:txBody>
          <a:bodyPr wrap="none" rtlCol="0">
            <a:spAutoFit/>
          </a:bodyPr>
          <a:lstStyle/>
          <a:p>
            <a:r>
              <a:rPr lang="en-US" sz="2800" dirty="0" smtClean="0"/>
              <a:t>Why is the fulfillment of the this prophecy so necessary?</a:t>
            </a:r>
            <a:endParaRPr lang="en-US" sz="2800" dirty="0"/>
          </a:p>
        </p:txBody>
      </p:sp>
      <p:sp>
        <p:nvSpPr>
          <p:cNvPr id="5" name="TextBox 4"/>
          <p:cNvSpPr txBox="1"/>
          <p:nvPr/>
        </p:nvSpPr>
        <p:spPr>
          <a:xfrm>
            <a:off x="3048000" y="2971800"/>
            <a:ext cx="3142079" cy="707886"/>
          </a:xfrm>
          <a:prstGeom prst="rect">
            <a:avLst/>
          </a:prstGeom>
          <a:noFill/>
        </p:spPr>
        <p:txBody>
          <a:bodyPr wrap="none" rtlCol="0">
            <a:spAutoFit/>
          </a:bodyPr>
          <a:lstStyle/>
          <a:p>
            <a:r>
              <a:rPr lang="en-US" sz="4000" b="1" dirty="0" smtClean="0"/>
              <a:t>The Answer is</a:t>
            </a:r>
            <a:endParaRPr lang="en-US" sz="4000" b="1" dirty="0"/>
          </a:p>
        </p:txBody>
      </p:sp>
      <p:sp>
        <p:nvSpPr>
          <p:cNvPr id="6" name="TextBox 5"/>
          <p:cNvSpPr txBox="1"/>
          <p:nvPr/>
        </p:nvSpPr>
        <p:spPr>
          <a:xfrm>
            <a:off x="3657600" y="3810000"/>
            <a:ext cx="2209800" cy="1569660"/>
          </a:xfrm>
          <a:prstGeom prst="rect">
            <a:avLst/>
          </a:prstGeom>
          <a:noFill/>
        </p:spPr>
        <p:txBody>
          <a:bodyPr wrap="square" rtlCol="0">
            <a:spAutoFit/>
          </a:bodyPr>
          <a:lstStyle/>
          <a:p>
            <a:r>
              <a:rPr lang="en-US" sz="9600" b="1" dirty="0" smtClean="0">
                <a:effectLst>
                  <a:outerShdw blurRad="38100" dist="38100" dir="2700000" algn="tl">
                    <a:srgbClr val="000000">
                      <a:alpha val="43137"/>
                    </a:srgbClr>
                  </a:outerShdw>
                </a:effectLst>
              </a:rPr>
              <a:t>SIN</a:t>
            </a:r>
            <a:endParaRPr lang="en-US" sz="9600" b="1" dirty="0">
              <a:effectLst>
                <a:outerShdw blurRad="38100" dist="38100" dir="2700000" algn="tl">
                  <a:srgbClr val="000000">
                    <a:alpha val="43137"/>
                  </a:srgbClr>
                </a:outerShdw>
              </a:effectLst>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533400" y="838200"/>
            <a:ext cx="8153400" cy="1815882"/>
          </a:xfrm>
          <a:prstGeom prst="rect">
            <a:avLst/>
          </a:prstGeom>
          <a:noFill/>
        </p:spPr>
        <p:txBody>
          <a:bodyPr wrap="square" rtlCol="0">
            <a:spAutoFit/>
          </a:bodyPr>
          <a:lstStyle/>
          <a:p>
            <a:r>
              <a:rPr lang="en-US" sz="2800" dirty="0" smtClean="0"/>
              <a:t>When Adam and Eve sinned against God by partaking of the forbidden fruit, not only did they sin personally, but through them, the sin nature and the knowledge of good and evil entered the human race. </a:t>
            </a:r>
            <a:endParaRPr lang="en-US" sz="2800"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533400" y="838200"/>
            <a:ext cx="8153400" cy="1815882"/>
          </a:xfrm>
          <a:prstGeom prst="rect">
            <a:avLst/>
          </a:prstGeom>
          <a:noFill/>
        </p:spPr>
        <p:txBody>
          <a:bodyPr wrap="square" rtlCol="0">
            <a:spAutoFit/>
          </a:bodyPr>
          <a:lstStyle/>
          <a:p>
            <a:r>
              <a:rPr lang="en-US" sz="2800" dirty="0" smtClean="0"/>
              <a:t>When Adam and Eve sinned against God by partaking of the forbidden fruit, not only did they sin personally, but through them, the sin nature and the knowledge of good and evil entered the human race. </a:t>
            </a:r>
            <a:endParaRPr lang="en-US" sz="2800" dirty="0"/>
          </a:p>
        </p:txBody>
      </p:sp>
      <p:sp>
        <p:nvSpPr>
          <p:cNvPr id="4" name="TextBox 3"/>
          <p:cNvSpPr txBox="1"/>
          <p:nvPr/>
        </p:nvSpPr>
        <p:spPr>
          <a:xfrm>
            <a:off x="609600" y="3352800"/>
            <a:ext cx="7924800" cy="1815882"/>
          </a:xfrm>
          <a:prstGeom prst="rect">
            <a:avLst/>
          </a:prstGeom>
          <a:noFill/>
        </p:spPr>
        <p:txBody>
          <a:bodyPr wrap="square" rtlCol="0">
            <a:spAutoFit/>
          </a:bodyPr>
          <a:lstStyle/>
          <a:p>
            <a:r>
              <a:rPr lang="en-US" sz="2800" dirty="0" smtClean="0"/>
              <a:t>Not only did Adam and Eve commit personal sin, but the sin nature entered the human race and passed it on to their offspring Cain and Abel and from there on to all the human race.</a:t>
            </a:r>
            <a:endParaRPr lang="en-US" sz="2800"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533401" y="533400"/>
            <a:ext cx="8305800" cy="5262979"/>
          </a:xfrm>
          <a:prstGeom prst="rect">
            <a:avLst/>
          </a:prstGeom>
          <a:noFill/>
        </p:spPr>
        <p:txBody>
          <a:bodyPr wrap="square" rtlCol="0">
            <a:spAutoFit/>
          </a:bodyPr>
          <a:lstStyle/>
          <a:p>
            <a:r>
              <a:rPr lang="en-US" sz="2800" dirty="0" smtClean="0"/>
              <a:t>So what we see from the time of Adam and Eve until the time of Noah is mankind's spiritual decline and desperate need for a Savior. We and all mankind need a Savior to forgive us of all our personal sins as well as to deliver us from the sin nature. The great news is, God had a plan from the very beginning when He created Adam, to provide us with a Savior and to deliver us. That plan was fulfilled approximately four thousand years after Adam and Eve partook of the forbidden tree. The fulfillment came when a young virgin girl named Mary conceived a child of the Holy Spirit and bear that child calling Him Jesus.</a:t>
            </a:r>
            <a:endParaRPr lang="en-US" sz="2800"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457201" y="685800"/>
            <a:ext cx="8229600" cy="1815882"/>
          </a:xfrm>
          <a:prstGeom prst="rect">
            <a:avLst/>
          </a:prstGeom>
          <a:noFill/>
        </p:spPr>
        <p:txBody>
          <a:bodyPr wrap="square" rtlCol="0">
            <a:spAutoFit/>
          </a:bodyPr>
          <a:lstStyle/>
          <a:p>
            <a:r>
              <a:rPr lang="en-US" sz="2800" i="1" dirty="0" smtClean="0"/>
              <a:t>Therefore the Lord himself shall give you a sign; Behold, a virgin shall conceive, and bear a son, and shall call his name Immanuel.</a:t>
            </a:r>
            <a:endParaRPr lang="en-US" sz="2800" dirty="0" smtClean="0"/>
          </a:p>
          <a:p>
            <a:r>
              <a:rPr lang="en-US" sz="2800" b="1" dirty="0" smtClean="0"/>
              <a:t>Isaiah 7:14 KJV</a:t>
            </a:r>
            <a:endParaRPr lang="en-US" sz="2800" dirty="0"/>
          </a:p>
        </p:txBody>
      </p:sp>
      <p:sp>
        <p:nvSpPr>
          <p:cNvPr id="4" name="TextBox 3"/>
          <p:cNvSpPr txBox="1"/>
          <p:nvPr/>
        </p:nvSpPr>
        <p:spPr>
          <a:xfrm>
            <a:off x="533400" y="3124200"/>
            <a:ext cx="8229600" cy="2246769"/>
          </a:xfrm>
          <a:prstGeom prst="rect">
            <a:avLst/>
          </a:prstGeom>
          <a:noFill/>
        </p:spPr>
        <p:txBody>
          <a:bodyPr wrap="square" rtlCol="0">
            <a:spAutoFit/>
          </a:bodyPr>
          <a:lstStyle/>
          <a:p>
            <a:r>
              <a:rPr lang="en-US" sz="2800" i="1" dirty="0" smtClean="0"/>
              <a:t>Now the birth of Jesus Christ was on this wise: When as his mother Mary was espoused to Joseph, before they came together, she was found with child of the Holy Ghost.</a:t>
            </a:r>
            <a:endParaRPr lang="en-US" sz="2800" dirty="0" smtClean="0"/>
          </a:p>
          <a:p>
            <a:r>
              <a:rPr lang="en-US" sz="2800" b="1" dirty="0" smtClean="0"/>
              <a:t>Matthew 1:18 KJV</a:t>
            </a:r>
            <a:endParaRPr lang="en-US" sz="2800"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304801" y="762000"/>
            <a:ext cx="8534399" cy="3970318"/>
          </a:xfrm>
          <a:prstGeom prst="rect">
            <a:avLst/>
          </a:prstGeom>
          <a:noFill/>
        </p:spPr>
        <p:txBody>
          <a:bodyPr wrap="square" rtlCol="0">
            <a:spAutoFit/>
          </a:bodyPr>
          <a:lstStyle/>
          <a:p>
            <a:r>
              <a:rPr lang="en-US" sz="2800" dirty="0" smtClean="0"/>
              <a:t>We need a Savior because we need to be forgiven of our sins and made holy. We can't do it for ourselves and no one else who is sinful, or has ever sinned, can do it for us. For God's justice to be satisfied, we must either accept the punishment ourselves or our debt and punishment must be paid by someone who is without sin and someone who has never sinned. God provided that someone. Jesus is the only one who can claim that title of being sinless and without the sin nature. </a:t>
            </a:r>
            <a:endParaRPr lang="en-US" sz="2800"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609600" y="838200"/>
            <a:ext cx="8077200" cy="1384995"/>
          </a:xfrm>
          <a:prstGeom prst="rect">
            <a:avLst/>
          </a:prstGeom>
          <a:noFill/>
        </p:spPr>
        <p:txBody>
          <a:bodyPr wrap="square" rtlCol="0">
            <a:spAutoFit/>
          </a:bodyPr>
          <a:lstStyle/>
          <a:p>
            <a:r>
              <a:rPr lang="en-US" sz="2800" i="1" dirty="0" smtClean="0"/>
              <a:t>For the wages of sin is death; but the gift of God is eternal life through Jesus Christ our Lord.</a:t>
            </a:r>
            <a:endParaRPr lang="en-US" sz="2800" dirty="0" smtClean="0"/>
          </a:p>
          <a:p>
            <a:r>
              <a:rPr lang="en-US" sz="2800" b="1" dirty="0" smtClean="0"/>
              <a:t>Romans 6:23 KJV</a:t>
            </a:r>
            <a:endParaRPr lang="en-US" sz="2800" dirty="0" smtClean="0"/>
          </a:p>
        </p:txBody>
      </p:sp>
      <p:sp>
        <p:nvSpPr>
          <p:cNvPr id="4" name="TextBox 3"/>
          <p:cNvSpPr txBox="1"/>
          <p:nvPr/>
        </p:nvSpPr>
        <p:spPr>
          <a:xfrm>
            <a:off x="685800" y="2819400"/>
            <a:ext cx="8077200" cy="2092881"/>
          </a:xfrm>
          <a:prstGeom prst="rect">
            <a:avLst/>
          </a:prstGeom>
          <a:noFill/>
        </p:spPr>
        <p:txBody>
          <a:bodyPr wrap="square" rtlCol="0">
            <a:spAutoFit/>
          </a:bodyPr>
          <a:lstStyle/>
          <a:p>
            <a:r>
              <a:rPr lang="en-US" sz="2800" i="1" dirty="0" smtClean="0"/>
              <a:t>For God so loved the world, that he gave his only begotten Son, that whosoever believeth in him should not perish, but have everlasting life.</a:t>
            </a:r>
            <a:endParaRPr lang="en-US" sz="2800" dirty="0" smtClean="0"/>
          </a:p>
          <a:p>
            <a:r>
              <a:rPr lang="en-US" sz="2800" b="1" dirty="0" smtClean="0"/>
              <a:t>John 3:16 KJV</a:t>
            </a:r>
            <a:endParaRPr lang="en-US" sz="2800" dirty="0" smtClean="0"/>
          </a:p>
          <a:p>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838201" y="685800"/>
            <a:ext cx="7924799" cy="3539430"/>
          </a:xfrm>
          <a:prstGeom prst="rect">
            <a:avLst/>
          </a:prstGeom>
          <a:noFill/>
        </p:spPr>
        <p:txBody>
          <a:bodyPr wrap="square" rtlCol="0">
            <a:spAutoFit/>
          </a:bodyPr>
          <a:lstStyle/>
          <a:p>
            <a:r>
              <a:rPr lang="en-US" sz="2800" dirty="0" smtClean="0"/>
              <a:t>Jesus alone can come forward and take our place. He is the only One who has never sinned and the only One who did not inherit the sin nature from Adam. Jesus received His humanity from Mary, His mother, and He received His sinless nature from the Holy Spirit. Jesus, through the shedding of His blood, makes atonement for our sins and makes us completely new creatures in Him.</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1 Part 4_1.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381000" y="685800"/>
            <a:ext cx="8305800" cy="1384995"/>
          </a:xfrm>
          <a:prstGeom prst="rect">
            <a:avLst/>
          </a:prstGeom>
          <a:noFill/>
        </p:spPr>
        <p:txBody>
          <a:bodyPr wrap="square" rtlCol="0">
            <a:spAutoFit/>
          </a:bodyPr>
          <a:lstStyle/>
          <a:p>
            <a:r>
              <a:rPr lang="en-US" sz="2800" i="1" dirty="0" smtClean="0"/>
              <a:t>For he hath made him to be sin for us, who knew no sin; that we might be made the righteousness of God in him.</a:t>
            </a:r>
            <a:endParaRPr lang="en-US" sz="2800" dirty="0" smtClean="0"/>
          </a:p>
          <a:p>
            <a:r>
              <a:rPr lang="en-US" sz="2800" b="1" dirty="0" smtClean="0"/>
              <a:t>2 Corinthians 5:21 KJV</a:t>
            </a:r>
            <a:endParaRPr lang="en-US" sz="2800" dirty="0"/>
          </a:p>
        </p:txBody>
      </p:sp>
      <p:sp>
        <p:nvSpPr>
          <p:cNvPr id="4" name="TextBox 3"/>
          <p:cNvSpPr txBox="1"/>
          <p:nvPr/>
        </p:nvSpPr>
        <p:spPr>
          <a:xfrm>
            <a:off x="381000" y="2667000"/>
            <a:ext cx="8229600" cy="1384995"/>
          </a:xfrm>
          <a:prstGeom prst="rect">
            <a:avLst/>
          </a:prstGeom>
          <a:noFill/>
        </p:spPr>
        <p:txBody>
          <a:bodyPr wrap="square" rtlCol="0">
            <a:spAutoFit/>
          </a:bodyPr>
          <a:lstStyle/>
          <a:p>
            <a:r>
              <a:rPr lang="en-US" sz="2800" i="1" dirty="0" smtClean="0"/>
              <a:t>Follow peace with all men, and holiness, without which no man shall see the Lord:</a:t>
            </a:r>
            <a:endParaRPr lang="en-US" sz="2800" dirty="0" smtClean="0"/>
          </a:p>
          <a:p>
            <a:r>
              <a:rPr lang="en-US" sz="2800" b="1" dirty="0" smtClean="0"/>
              <a:t>Hebrews 12:14 KJV</a:t>
            </a:r>
            <a:endParaRPr lang="en-US" sz="2800" dirty="0" smtClean="0"/>
          </a:p>
        </p:txBody>
      </p:sp>
      <p:sp>
        <p:nvSpPr>
          <p:cNvPr id="5" name="TextBox 4"/>
          <p:cNvSpPr txBox="1"/>
          <p:nvPr/>
        </p:nvSpPr>
        <p:spPr>
          <a:xfrm>
            <a:off x="381000" y="4724400"/>
            <a:ext cx="8305800" cy="1384995"/>
          </a:xfrm>
          <a:prstGeom prst="rect">
            <a:avLst/>
          </a:prstGeom>
          <a:noFill/>
        </p:spPr>
        <p:txBody>
          <a:bodyPr wrap="square" rtlCol="0">
            <a:spAutoFit/>
          </a:bodyPr>
          <a:lstStyle/>
          <a:p>
            <a:r>
              <a:rPr lang="en-US" sz="2800" i="1" dirty="0" smtClean="0"/>
              <a:t>By the which will we are sanctified through the offering of the body of Jesus Christ once for all.</a:t>
            </a:r>
            <a:endParaRPr lang="en-US" sz="2800" dirty="0" smtClean="0"/>
          </a:p>
          <a:p>
            <a:r>
              <a:rPr lang="en-US" sz="2800" b="1" dirty="0" smtClean="0"/>
              <a:t>Hebrews 10:10 KJV</a:t>
            </a:r>
            <a:endParaRPr lang="en-US" sz="2800" dirty="0" smtClean="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381000" y="1371600"/>
            <a:ext cx="8381999" cy="4832092"/>
          </a:xfrm>
          <a:prstGeom prst="rect">
            <a:avLst/>
          </a:prstGeom>
          <a:noFill/>
        </p:spPr>
        <p:txBody>
          <a:bodyPr wrap="square" rtlCol="0">
            <a:spAutoFit/>
          </a:bodyPr>
          <a:lstStyle/>
          <a:p>
            <a:r>
              <a:rPr lang="en-US" sz="2800" dirty="0" smtClean="0"/>
              <a:t>Through Jesus and the shedding of His blood, we can obtain forgiveness of sins and have that sin nature taken from us. It is from no acts or works that we can do but only through the sinless shed blood of Jesus. The only part that we, as mere humans, play in this redemptive process is to ask for God's forgiveness with a repentant heart and attitude, and accept the free gift of pardon that God provided through His redemptive plan. Lost and fallen mankind needed a Savior to provide a means for man to escape God's judgment and that Savior is the God-Man Jesus Christ.</a:t>
            </a:r>
            <a:endParaRPr lang="en-US" sz="2800" dirty="0"/>
          </a:p>
        </p:txBody>
      </p:sp>
      <p:sp>
        <p:nvSpPr>
          <p:cNvPr id="4" name="TextBox 3"/>
          <p:cNvSpPr txBox="1"/>
          <p:nvPr/>
        </p:nvSpPr>
        <p:spPr>
          <a:xfrm>
            <a:off x="990600" y="304800"/>
            <a:ext cx="7390165" cy="923330"/>
          </a:xfrm>
          <a:prstGeom prst="rect">
            <a:avLst/>
          </a:prstGeom>
          <a:noFill/>
        </p:spPr>
        <p:txBody>
          <a:bodyPr wrap="none" rtlCol="0">
            <a:spAutoFit/>
          </a:bodyPr>
          <a:lstStyle/>
          <a:p>
            <a:r>
              <a:rPr lang="en-US" sz="5400" dirty="0" smtClean="0">
                <a:latin typeface="Storybook" pitchFamily="2" charset="0"/>
              </a:rPr>
              <a:t>The Blood Sacrifice</a:t>
            </a:r>
            <a:endParaRPr lang="en-US" sz="5400" dirty="0">
              <a:latin typeface="Storybook" pitchFamily="2"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609600" y="304800"/>
            <a:ext cx="7997061" cy="584775"/>
          </a:xfrm>
          <a:prstGeom prst="rect">
            <a:avLst/>
          </a:prstGeom>
          <a:noFill/>
        </p:spPr>
        <p:txBody>
          <a:bodyPr wrap="none" rtlCol="0">
            <a:spAutoFit/>
          </a:bodyPr>
          <a:lstStyle/>
          <a:p>
            <a:r>
              <a:rPr lang="en-US" sz="3200" b="1" dirty="0" smtClean="0"/>
              <a:t>We Need a Savior to Escape the Second Death</a:t>
            </a:r>
          </a:p>
        </p:txBody>
      </p:sp>
      <p:sp>
        <p:nvSpPr>
          <p:cNvPr id="4" name="TextBox 3"/>
          <p:cNvSpPr txBox="1"/>
          <p:nvPr/>
        </p:nvSpPr>
        <p:spPr>
          <a:xfrm>
            <a:off x="533401" y="1447800"/>
            <a:ext cx="8229599" cy="3108543"/>
          </a:xfrm>
          <a:prstGeom prst="rect">
            <a:avLst/>
          </a:prstGeom>
          <a:noFill/>
        </p:spPr>
        <p:txBody>
          <a:bodyPr wrap="square" rtlCol="0">
            <a:spAutoFit/>
          </a:bodyPr>
          <a:lstStyle/>
          <a:p>
            <a:r>
              <a:rPr lang="en-US" sz="2800" dirty="0" smtClean="0"/>
              <a:t>Earlier we talked about Adam and Eve dying when they ate the forbidden fruit. Some might say, they didn't die, they lived to be over nine hundred years old. That is true, Adam did live to be nine hundred and thirty years old. But, there is more than one type of death. there are in fact </a:t>
            </a:r>
            <a:r>
              <a:rPr lang="en-US" sz="2800" dirty="0" smtClean="0">
                <a:solidFill>
                  <a:schemeClr val="bg2">
                    <a:lumMod val="60000"/>
                    <a:lumOff val="40000"/>
                  </a:schemeClr>
                </a:solidFill>
              </a:rPr>
              <a:t>three types of death: 1) physical death, 2) spiritual death, and 3) eternal death. </a:t>
            </a:r>
            <a:endParaRPr lang="en-US" sz="2800" dirty="0">
              <a:solidFill>
                <a:schemeClr val="bg2">
                  <a:lumMod val="60000"/>
                  <a:lumOff val="40000"/>
                </a:schemeClr>
              </a:solidFil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4" name="TextBox 3"/>
          <p:cNvSpPr txBox="1"/>
          <p:nvPr/>
        </p:nvSpPr>
        <p:spPr>
          <a:xfrm>
            <a:off x="914400" y="838200"/>
            <a:ext cx="7543800" cy="4401205"/>
          </a:xfrm>
          <a:prstGeom prst="rect">
            <a:avLst/>
          </a:prstGeom>
          <a:noFill/>
        </p:spPr>
        <p:txBody>
          <a:bodyPr wrap="square" rtlCol="0">
            <a:spAutoFit/>
          </a:bodyPr>
          <a:lstStyle/>
          <a:p>
            <a:r>
              <a:rPr lang="en-US" sz="2800" dirty="0" smtClean="0"/>
              <a:t>When Adam and Eve disobeyed God, they died spiritually. It wasn't the fruit that caused the death but the act of disobedience. When God created Adam and Eve, they were holy beings created in God's image. Through that act of disobedience they lost their holy nature and it was replaced with the sinful nature that all mankind has inherited ever since. That </a:t>
            </a:r>
            <a:r>
              <a:rPr lang="en-US" sz="2800" dirty="0" smtClean="0">
                <a:solidFill>
                  <a:schemeClr val="bg2">
                    <a:lumMod val="60000"/>
                    <a:lumOff val="40000"/>
                  </a:schemeClr>
                </a:solidFill>
              </a:rPr>
              <a:t>sinful nature is spiritual death</a:t>
            </a:r>
            <a:r>
              <a:rPr lang="en-US" sz="2800" dirty="0" smtClean="0"/>
              <a:t>. </a:t>
            </a:r>
            <a:r>
              <a:rPr lang="en-US" sz="2800" dirty="0" smtClean="0">
                <a:solidFill>
                  <a:schemeClr val="bg2">
                    <a:lumMod val="60000"/>
                    <a:lumOff val="40000"/>
                  </a:schemeClr>
                </a:solidFill>
              </a:rPr>
              <a:t>Adam and Eve</a:t>
            </a:r>
            <a:r>
              <a:rPr lang="en-US" sz="2800" dirty="0" smtClean="0"/>
              <a:t>, like the rest of mankind, </a:t>
            </a:r>
            <a:r>
              <a:rPr lang="en-US" sz="2800" dirty="0" smtClean="0">
                <a:solidFill>
                  <a:schemeClr val="bg2">
                    <a:lumMod val="60000"/>
                    <a:lumOff val="40000"/>
                  </a:schemeClr>
                </a:solidFill>
              </a:rPr>
              <a:t>both eventually died a physical death</a:t>
            </a:r>
            <a:r>
              <a:rPr lang="en-US" sz="2800" dirty="0" smtClean="0"/>
              <a:t> as well. </a:t>
            </a:r>
            <a:endParaRPr lang="en-US" sz="2800"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457200" y="685800"/>
            <a:ext cx="8229600" cy="3970318"/>
          </a:xfrm>
          <a:prstGeom prst="rect">
            <a:avLst/>
          </a:prstGeom>
          <a:noFill/>
        </p:spPr>
        <p:txBody>
          <a:bodyPr wrap="square" rtlCol="0">
            <a:spAutoFit/>
          </a:bodyPr>
          <a:lstStyle/>
          <a:p>
            <a:r>
              <a:rPr lang="en-US" sz="2800" dirty="0" smtClean="0"/>
              <a:t>So where does eternal death come in? When God created man He created him in His own image. We are eternal beings like God is eternal. </a:t>
            </a:r>
            <a:r>
              <a:rPr lang="en-US" sz="2800" dirty="0" smtClean="0">
                <a:solidFill>
                  <a:schemeClr val="bg2">
                    <a:lumMod val="60000"/>
                    <a:lumOff val="40000"/>
                  </a:schemeClr>
                </a:solidFill>
              </a:rPr>
              <a:t>Our being, our essence, is our spirit.</a:t>
            </a:r>
            <a:r>
              <a:rPr lang="en-US" sz="2800" dirty="0" smtClean="0"/>
              <a:t> </a:t>
            </a:r>
            <a:r>
              <a:rPr lang="en-US" sz="2800" dirty="0" smtClean="0">
                <a:solidFill>
                  <a:schemeClr val="bg2">
                    <a:lumMod val="60000"/>
                    <a:lumOff val="40000"/>
                  </a:schemeClr>
                </a:solidFill>
              </a:rPr>
              <a:t>Our bodies are formed from the dust of the earth. When God breathed into man the breath of life, He was breathing our spirit, our essence, into the physical body that was created from the dust of the earth. This merging of the body and spirit creates what is called a living soul.</a:t>
            </a:r>
            <a:endParaRPr lang="en-US" sz="2800" dirty="0">
              <a:solidFill>
                <a:schemeClr val="bg2">
                  <a:lumMod val="60000"/>
                  <a:lumOff val="40000"/>
                </a:schemeClr>
              </a:solidFill>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533400" y="685800"/>
            <a:ext cx="8458200" cy="1384995"/>
          </a:xfrm>
          <a:prstGeom prst="rect">
            <a:avLst/>
          </a:prstGeom>
          <a:noFill/>
        </p:spPr>
        <p:txBody>
          <a:bodyPr wrap="square" rtlCol="0">
            <a:spAutoFit/>
          </a:bodyPr>
          <a:lstStyle/>
          <a:p>
            <a:r>
              <a:rPr lang="en-US" sz="2800" i="1" dirty="0" smtClean="0"/>
              <a:t>So God created man in his own image, in the image of God created he him; male and female created he them.</a:t>
            </a:r>
            <a:endParaRPr lang="en-US" sz="2800" dirty="0" smtClean="0"/>
          </a:p>
          <a:p>
            <a:r>
              <a:rPr lang="en-US" sz="2800" b="1" dirty="0" smtClean="0"/>
              <a:t>Genesis 1:27 KJV</a:t>
            </a:r>
            <a:endParaRPr lang="en-US" sz="2800" dirty="0"/>
          </a:p>
        </p:txBody>
      </p:sp>
      <p:sp>
        <p:nvSpPr>
          <p:cNvPr id="4" name="TextBox 3"/>
          <p:cNvSpPr txBox="1"/>
          <p:nvPr/>
        </p:nvSpPr>
        <p:spPr>
          <a:xfrm>
            <a:off x="609601" y="2895600"/>
            <a:ext cx="8153400" cy="1815882"/>
          </a:xfrm>
          <a:prstGeom prst="rect">
            <a:avLst/>
          </a:prstGeom>
          <a:noFill/>
        </p:spPr>
        <p:txBody>
          <a:bodyPr wrap="square" rtlCol="0">
            <a:spAutoFit/>
          </a:bodyPr>
          <a:lstStyle/>
          <a:p>
            <a:r>
              <a:rPr lang="en-US" sz="2800" i="1" dirty="0" smtClean="0"/>
              <a:t>And the Lord God formed man of the dust of the ground, and breathed into his nostrils the breath of life; and man became a living soul</a:t>
            </a:r>
            <a:endParaRPr lang="en-US" sz="2800" dirty="0" smtClean="0"/>
          </a:p>
          <a:p>
            <a:r>
              <a:rPr lang="en-US" sz="2800" b="1" dirty="0" smtClean="0"/>
              <a:t>Genesis 2:7 KJV</a:t>
            </a:r>
            <a:endParaRPr lang="en-US" sz="2800" dirty="0" smtClean="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457200" y="381000"/>
            <a:ext cx="8458200" cy="4401205"/>
          </a:xfrm>
          <a:prstGeom prst="rect">
            <a:avLst/>
          </a:prstGeom>
          <a:noFill/>
        </p:spPr>
        <p:txBody>
          <a:bodyPr wrap="square" rtlCol="0">
            <a:spAutoFit/>
          </a:bodyPr>
          <a:lstStyle/>
          <a:p>
            <a:r>
              <a:rPr lang="en-US" sz="2800" dirty="0" smtClean="0"/>
              <a:t>Notice the order of creation in the verses above. In Genesis chapter 1 verse 27, God created man the spirit. Then in Genesis chapter 2 verse 7, God created the physical man from the dust. Next, God breathed the breath of life, man's spirit, into the nostrils, of the physical body. This is when man became a living soul. When a man's physical body dies his spirit or essence leaves the body but that spirit does not die, it is eternal. We see the proof of this below in the verse from the Book of James.</a:t>
            </a:r>
            <a:endParaRPr lang="en-US" sz="2800" dirty="0"/>
          </a:p>
        </p:txBody>
      </p:sp>
      <p:sp>
        <p:nvSpPr>
          <p:cNvPr id="4" name="TextBox 3"/>
          <p:cNvSpPr txBox="1"/>
          <p:nvPr/>
        </p:nvSpPr>
        <p:spPr>
          <a:xfrm>
            <a:off x="533400" y="5029200"/>
            <a:ext cx="8153400" cy="1384995"/>
          </a:xfrm>
          <a:prstGeom prst="rect">
            <a:avLst/>
          </a:prstGeom>
          <a:noFill/>
        </p:spPr>
        <p:txBody>
          <a:bodyPr wrap="square" rtlCol="0">
            <a:spAutoFit/>
          </a:bodyPr>
          <a:lstStyle/>
          <a:p>
            <a:r>
              <a:rPr lang="en-US" sz="2800" b="1" i="1" dirty="0" smtClean="0">
                <a:solidFill>
                  <a:schemeClr val="bg2">
                    <a:lumMod val="60000"/>
                    <a:lumOff val="40000"/>
                  </a:schemeClr>
                </a:solidFill>
              </a:rPr>
              <a:t>For as the body without the spirit is dead</a:t>
            </a:r>
            <a:r>
              <a:rPr lang="en-US" sz="2800" i="1" dirty="0" smtClean="0"/>
              <a:t>, so faith without works is dead also.</a:t>
            </a:r>
            <a:endParaRPr lang="en-US" sz="2800" dirty="0" smtClean="0"/>
          </a:p>
          <a:p>
            <a:r>
              <a:rPr lang="en-US" sz="2800" b="1" dirty="0" smtClean="0"/>
              <a:t>James 2:26 KJV</a:t>
            </a:r>
            <a:endParaRPr lang="en-US" sz="2800" dirty="0" smtClean="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457200" y="304800"/>
            <a:ext cx="8458200" cy="4832092"/>
          </a:xfrm>
          <a:prstGeom prst="rect">
            <a:avLst/>
          </a:prstGeom>
          <a:noFill/>
        </p:spPr>
        <p:txBody>
          <a:bodyPr wrap="square" rtlCol="0">
            <a:spAutoFit/>
          </a:bodyPr>
          <a:lstStyle/>
          <a:p>
            <a:r>
              <a:rPr lang="en-US" sz="2800" dirty="0" smtClean="0"/>
              <a:t>As we examine the verse from James, it is very important to note that the body without the spirit is dead, but it doesn't say that the spirit without the body is dead. When the body dies and the spirit leaves the body, that spirit would be called a disembodied spirit. It still exists only without physical form. The scripture tells us that the spirit of man returns to God when the physical body dies. That spirit of the man will still retain all the memories, all the feelings and all the emotions that the man had while alive in the body. To understand this, read the story about Lazarus and the rich man.</a:t>
            </a:r>
            <a:endParaRPr lang="en-US" sz="2800" dirty="0"/>
          </a:p>
        </p:txBody>
      </p:sp>
      <p:sp>
        <p:nvSpPr>
          <p:cNvPr id="4" name="TextBox 3"/>
          <p:cNvSpPr txBox="1"/>
          <p:nvPr/>
        </p:nvSpPr>
        <p:spPr>
          <a:xfrm>
            <a:off x="304800" y="5257800"/>
            <a:ext cx="8686800" cy="1384995"/>
          </a:xfrm>
          <a:prstGeom prst="rect">
            <a:avLst/>
          </a:prstGeom>
          <a:noFill/>
        </p:spPr>
        <p:txBody>
          <a:bodyPr wrap="square" rtlCol="0">
            <a:spAutoFit/>
          </a:bodyPr>
          <a:lstStyle/>
          <a:p>
            <a:r>
              <a:rPr lang="en-US" sz="2800" i="1" dirty="0" smtClean="0">
                <a:solidFill>
                  <a:schemeClr val="bg2">
                    <a:lumMod val="60000"/>
                    <a:lumOff val="40000"/>
                  </a:schemeClr>
                </a:solidFill>
              </a:rPr>
              <a:t>Then shall the dust return to the earth as it was: and the spirit shall return unto God who gave it.</a:t>
            </a:r>
            <a:endParaRPr lang="en-US" sz="2800" dirty="0" smtClean="0">
              <a:solidFill>
                <a:schemeClr val="bg2">
                  <a:lumMod val="60000"/>
                  <a:lumOff val="40000"/>
                </a:schemeClr>
              </a:solidFill>
            </a:endParaRPr>
          </a:p>
          <a:p>
            <a:r>
              <a:rPr lang="en-US" sz="2800" b="1" dirty="0" smtClean="0"/>
              <a:t>Ecclesiastes 12:7 KJV</a:t>
            </a:r>
            <a:endParaRPr lang="en-US" sz="2800"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304800" y="304800"/>
            <a:ext cx="8610600" cy="6124754"/>
          </a:xfrm>
          <a:prstGeom prst="rect">
            <a:avLst/>
          </a:prstGeom>
          <a:noFill/>
        </p:spPr>
        <p:txBody>
          <a:bodyPr wrap="square" rtlCol="0">
            <a:spAutoFit/>
          </a:bodyPr>
          <a:lstStyle/>
          <a:p>
            <a:r>
              <a:rPr lang="en-US" sz="2800" b="1" i="1" dirty="0" smtClean="0">
                <a:solidFill>
                  <a:schemeClr val="bg2">
                    <a:lumMod val="60000"/>
                    <a:lumOff val="40000"/>
                  </a:schemeClr>
                </a:solidFill>
              </a:rPr>
              <a:t>There was a certain rich man</a:t>
            </a:r>
            <a:r>
              <a:rPr lang="en-US" sz="2800" i="1" dirty="0" smtClean="0"/>
              <a:t>, which was clothed in purple and fine linen, and fared sumptuously every day: And </a:t>
            </a:r>
            <a:r>
              <a:rPr lang="en-US" sz="2800" b="1" i="1" dirty="0" smtClean="0">
                <a:solidFill>
                  <a:schemeClr val="bg2">
                    <a:lumMod val="60000"/>
                    <a:lumOff val="40000"/>
                  </a:schemeClr>
                </a:solidFill>
              </a:rPr>
              <a:t>there was a certain beggar named Lazarus</a:t>
            </a:r>
            <a:r>
              <a:rPr lang="en-US" sz="2800" i="1" dirty="0" smtClean="0"/>
              <a:t>, which was laid at his gate, full of sores, And desiring to be fed with the crumbs which fell from the rich man's table: moreover the dogs came and licked his sores. </a:t>
            </a:r>
            <a:r>
              <a:rPr lang="en-US" sz="2800" b="1" i="1" dirty="0" smtClean="0">
                <a:solidFill>
                  <a:schemeClr val="bg2">
                    <a:lumMod val="60000"/>
                    <a:lumOff val="40000"/>
                  </a:schemeClr>
                </a:solidFill>
              </a:rPr>
              <a:t>And it came to pass, that the beggar died, and was carried by the angels into Abraham's bosom: the rich man also died, and was buried; And in hell he lift up his eyes, being in torments, and seeth Abraham afar off, and Lazarus in his bosom. And he cried and said, Father Abraham, have mercy on me, and send Lazarus, that he may dip the tip of his finger in water, and cool my tongue; for I am tormented in this flame.</a:t>
            </a:r>
            <a:r>
              <a:rPr lang="en-US" sz="2800" i="1" dirty="0" smtClean="0">
                <a:solidFill>
                  <a:schemeClr val="bg2">
                    <a:lumMod val="60000"/>
                    <a:lumOff val="40000"/>
                  </a:schemeClr>
                </a:solidFill>
              </a:rPr>
              <a:t>   </a:t>
            </a:r>
            <a:r>
              <a:rPr lang="en-US" sz="2800" i="1" dirty="0" smtClean="0"/>
              <a:t>Luke 16:19-24</a:t>
            </a:r>
            <a:endParaRPr lang="en-US" sz="2800"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381000" y="381000"/>
            <a:ext cx="8610600" cy="3539430"/>
          </a:xfrm>
          <a:prstGeom prst="rect">
            <a:avLst/>
          </a:prstGeom>
          <a:noFill/>
        </p:spPr>
        <p:txBody>
          <a:bodyPr wrap="square" rtlCol="0">
            <a:spAutoFit/>
          </a:bodyPr>
          <a:lstStyle/>
          <a:p>
            <a:r>
              <a:rPr lang="en-US" sz="2800" dirty="0" smtClean="0"/>
              <a:t>This torment that the rich man described is the second death. If we fail to avail ourselves of the provision provided by Jesus' shed blood on the cross, then we face the second death and will suffer the punishment for our sins ourselves, just like the rich man. If we give our lives to Jesus, confessing and repenting of our sins, then we will be comforted like Lazarus. We will be comforted in Abraham's bosom just like Lazarus until Jesus returns.</a:t>
            </a:r>
            <a:endParaRPr lang="en-US" sz="2800" dirty="0"/>
          </a:p>
        </p:txBody>
      </p:sp>
      <p:sp>
        <p:nvSpPr>
          <p:cNvPr id="4" name="TextBox 3"/>
          <p:cNvSpPr txBox="1"/>
          <p:nvPr/>
        </p:nvSpPr>
        <p:spPr>
          <a:xfrm>
            <a:off x="381000" y="4495800"/>
            <a:ext cx="8458201" cy="1384995"/>
          </a:xfrm>
          <a:prstGeom prst="rect">
            <a:avLst/>
          </a:prstGeom>
          <a:noFill/>
        </p:spPr>
        <p:txBody>
          <a:bodyPr wrap="square" rtlCol="0">
            <a:spAutoFit/>
          </a:bodyPr>
          <a:lstStyle/>
          <a:p>
            <a:r>
              <a:rPr lang="en-US" sz="2800" i="1" dirty="0" smtClean="0"/>
              <a:t>And death and hell were cast into </a:t>
            </a:r>
            <a:r>
              <a:rPr lang="en-US" sz="2800" i="1" dirty="0" smtClean="0">
                <a:solidFill>
                  <a:schemeClr val="bg2">
                    <a:lumMod val="60000"/>
                    <a:lumOff val="40000"/>
                  </a:schemeClr>
                </a:solidFill>
              </a:rPr>
              <a:t>the lake of fire. This is the second death.</a:t>
            </a:r>
            <a:endParaRPr lang="en-US" sz="2800" dirty="0" smtClean="0">
              <a:solidFill>
                <a:schemeClr val="bg2">
                  <a:lumMod val="60000"/>
                  <a:lumOff val="40000"/>
                </a:schemeClr>
              </a:solidFill>
            </a:endParaRPr>
          </a:p>
          <a:p>
            <a:r>
              <a:rPr lang="en-US" sz="2800" b="1" dirty="0" smtClean="0"/>
              <a:t>Revelation 20:14 KJV</a:t>
            </a:r>
            <a:endParaRPr lang="en-US" sz="28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1 Part 4_2.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4" name="TextBox 3"/>
          <p:cNvSpPr txBox="1"/>
          <p:nvPr/>
        </p:nvSpPr>
        <p:spPr>
          <a:xfrm>
            <a:off x="304801" y="457200"/>
            <a:ext cx="8534399" cy="5262979"/>
          </a:xfrm>
          <a:prstGeom prst="rect">
            <a:avLst/>
          </a:prstGeom>
          <a:noFill/>
        </p:spPr>
        <p:txBody>
          <a:bodyPr wrap="square" rtlCol="0">
            <a:spAutoFit/>
          </a:bodyPr>
          <a:lstStyle/>
          <a:p>
            <a:r>
              <a:rPr lang="en-US" sz="2800" dirty="0" smtClean="0"/>
              <a:t>As we started this chapter, we said the return of Jesus was the hope of the Christian church and even the hope for the world. There are many wonderful promises associated with the return of Jesus and one of those promises, to those that live for Christ, is that of a new body. Many old time Christians would sing a song called 'Mansion Over the Hilltop'. That mansion is most likely the Christian's new glorified body. We know from Corinthians that those in Christ will receive a spiritual body and Peter gives us a picture of just what that spiritual body will be like. It will be incorruptible, undefiled and it will never fade away. </a:t>
            </a:r>
            <a:endParaRPr lang="en-US" sz="2800"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381001" y="609600"/>
            <a:ext cx="8382000" cy="1384995"/>
          </a:xfrm>
          <a:prstGeom prst="rect">
            <a:avLst/>
          </a:prstGeom>
          <a:noFill/>
        </p:spPr>
        <p:txBody>
          <a:bodyPr wrap="square" rtlCol="0">
            <a:spAutoFit/>
          </a:bodyPr>
          <a:lstStyle/>
          <a:p>
            <a:r>
              <a:rPr lang="en-US" sz="2800" i="1" dirty="0" smtClean="0"/>
              <a:t>It is sown a natural body; it is raised a spiritual body. There is a natural body, and there is a spiritual body.</a:t>
            </a:r>
            <a:endParaRPr lang="en-US" sz="2800" dirty="0" smtClean="0"/>
          </a:p>
          <a:p>
            <a:r>
              <a:rPr lang="en-US" sz="2800" b="1" dirty="0" smtClean="0"/>
              <a:t>1 Corinthians 15:44 KJV</a:t>
            </a:r>
            <a:endParaRPr lang="en-US" sz="2800" dirty="0" smtClean="0"/>
          </a:p>
        </p:txBody>
      </p:sp>
      <p:sp>
        <p:nvSpPr>
          <p:cNvPr id="4" name="TextBox 3"/>
          <p:cNvSpPr txBox="1"/>
          <p:nvPr/>
        </p:nvSpPr>
        <p:spPr>
          <a:xfrm>
            <a:off x="457200" y="2743200"/>
            <a:ext cx="8229600" cy="2246769"/>
          </a:xfrm>
          <a:prstGeom prst="rect">
            <a:avLst/>
          </a:prstGeom>
          <a:noFill/>
        </p:spPr>
        <p:txBody>
          <a:bodyPr wrap="square" rtlCol="0">
            <a:spAutoFit/>
          </a:bodyPr>
          <a:lstStyle/>
          <a:p>
            <a:r>
              <a:rPr lang="en-US" sz="2800" i="1" dirty="0" smtClean="0"/>
              <a:t>To an inheritance incorruptible, and undefiled, and that fadeth not away, reserved in heaven for you, Who are kept by the power of God through faith unto salvation ready to be revealed in the last time.</a:t>
            </a:r>
            <a:endParaRPr lang="en-US" sz="2800" dirty="0" smtClean="0"/>
          </a:p>
          <a:p>
            <a:r>
              <a:rPr lang="en-US" sz="2800" b="1" dirty="0" smtClean="0"/>
              <a:t>1 Peter 1:4-5 KJV</a:t>
            </a:r>
            <a:endParaRPr lang="en-US" sz="2800"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457200" y="685800"/>
            <a:ext cx="8305800" cy="3970318"/>
          </a:xfrm>
          <a:prstGeom prst="rect">
            <a:avLst/>
          </a:prstGeom>
          <a:noFill/>
        </p:spPr>
        <p:txBody>
          <a:bodyPr wrap="square" rtlCol="0">
            <a:spAutoFit/>
          </a:bodyPr>
          <a:lstStyle/>
          <a:p>
            <a:r>
              <a:rPr lang="en-US" sz="2800" dirty="0" smtClean="0"/>
              <a:t>The Christian's confidence in receiving this glorified body is the empty tomb of Jesus. He was crucified on the cross and buried, but through the power of God, He rose on the third day. This was testified to and reported by hundreds of people as first hand observers. Those who have died in Christ and those who are alive and remain are eagerly awaiting Christ's return. He will soon return to gather the dead in Christ and to also catch away those who are alive. </a:t>
            </a:r>
            <a:endParaRPr lang="en-US" sz="2800"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685799" y="685800"/>
            <a:ext cx="7924801" cy="2246769"/>
          </a:xfrm>
          <a:prstGeom prst="rect">
            <a:avLst/>
          </a:prstGeom>
          <a:noFill/>
        </p:spPr>
        <p:txBody>
          <a:bodyPr wrap="square" rtlCol="0">
            <a:spAutoFit/>
          </a:bodyPr>
          <a:lstStyle/>
          <a:p>
            <a:r>
              <a:rPr lang="en-US" sz="2800" i="1" dirty="0" smtClean="0"/>
              <a:t>Blessed and holy is he that hath part in the first resurrection: on such the second death hath no power, but they shall be priests of God and of Christ, and shall reign with him a thousand years.</a:t>
            </a:r>
            <a:endParaRPr lang="en-US" sz="2800" dirty="0" smtClean="0"/>
          </a:p>
          <a:p>
            <a:r>
              <a:rPr lang="en-US" sz="2800" b="1" dirty="0" smtClean="0"/>
              <a:t>Revelation 20:6 KJV</a:t>
            </a:r>
            <a:endParaRPr lang="en-US" sz="2800" dirty="0" smtClean="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381000" y="304800"/>
            <a:ext cx="8518679" cy="707886"/>
          </a:xfrm>
          <a:prstGeom prst="rect">
            <a:avLst/>
          </a:prstGeom>
          <a:noFill/>
        </p:spPr>
        <p:txBody>
          <a:bodyPr wrap="none" rtlCol="0">
            <a:spAutoFit/>
          </a:bodyPr>
          <a:lstStyle/>
          <a:p>
            <a:r>
              <a:rPr lang="en-US" sz="4000" dirty="0" smtClean="0">
                <a:latin typeface="Storybook" pitchFamily="2" charset="0"/>
              </a:rPr>
              <a:t>What is Man's Purpose in Life?</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381000" y="304800"/>
            <a:ext cx="8518679" cy="707886"/>
          </a:xfrm>
          <a:prstGeom prst="rect">
            <a:avLst/>
          </a:prstGeom>
          <a:noFill/>
        </p:spPr>
        <p:txBody>
          <a:bodyPr wrap="none" rtlCol="0">
            <a:spAutoFit/>
          </a:bodyPr>
          <a:lstStyle/>
          <a:p>
            <a:r>
              <a:rPr lang="en-US" sz="4000" dirty="0" smtClean="0">
                <a:latin typeface="Storybook" pitchFamily="2" charset="0"/>
              </a:rPr>
              <a:t>What is Man's Purpose in Life?</a:t>
            </a:r>
          </a:p>
        </p:txBody>
      </p:sp>
      <p:sp>
        <p:nvSpPr>
          <p:cNvPr id="4" name="TextBox 3"/>
          <p:cNvSpPr txBox="1"/>
          <p:nvPr/>
        </p:nvSpPr>
        <p:spPr>
          <a:xfrm>
            <a:off x="457200" y="1295400"/>
            <a:ext cx="8382000" cy="4832092"/>
          </a:xfrm>
          <a:prstGeom prst="rect">
            <a:avLst/>
          </a:prstGeom>
          <a:noFill/>
        </p:spPr>
        <p:txBody>
          <a:bodyPr wrap="square" rtlCol="0">
            <a:spAutoFit/>
          </a:bodyPr>
          <a:lstStyle/>
          <a:p>
            <a:r>
              <a:rPr lang="en-US" sz="2800" dirty="0" smtClean="0"/>
              <a:t>God's plans for us, ultimately depends upon the choices we make while we are alive here on earth. Earlier, we talked a lot about the choices that Adam and Eve made back in the Garden of Eden. We talked about how those choices not only impacted their lives, but those choices also impacted the lives of all mankind. The choices we make certainly won't impact all mankind, but, they certainly will impact the future of the individual making them and those choices have a great potential of impacting the lives of other individuals around us as well.</a:t>
            </a:r>
            <a:endParaRPr lang="en-US" sz="2800"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381000" y="304800"/>
            <a:ext cx="8518679" cy="707886"/>
          </a:xfrm>
          <a:prstGeom prst="rect">
            <a:avLst/>
          </a:prstGeom>
          <a:noFill/>
        </p:spPr>
        <p:txBody>
          <a:bodyPr wrap="none" rtlCol="0">
            <a:spAutoFit/>
          </a:bodyPr>
          <a:lstStyle/>
          <a:p>
            <a:r>
              <a:rPr lang="en-US" sz="4000" dirty="0" smtClean="0">
                <a:latin typeface="Storybook" pitchFamily="2" charset="0"/>
              </a:rPr>
              <a:t>What is Man's Purpose in Life?</a:t>
            </a:r>
          </a:p>
        </p:txBody>
      </p:sp>
      <p:sp>
        <p:nvSpPr>
          <p:cNvPr id="4" name="TextBox 3"/>
          <p:cNvSpPr txBox="1"/>
          <p:nvPr/>
        </p:nvSpPr>
        <p:spPr>
          <a:xfrm>
            <a:off x="533400" y="1371600"/>
            <a:ext cx="8305800" cy="3970318"/>
          </a:xfrm>
          <a:prstGeom prst="rect">
            <a:avLst/>
          </a:prstGeom>
          <a:noFill/>
        </p:spPr>
        <p:txBody>
          <a:bodyPr wrap="square" rtlCol="0">
            <a:spAutoFit/>
          </a:bodyPr>
          <a:lstStyle/>
          <a:p>
            <a:r>
              <a:rPr lang="en-US" sz="2800" dirty="0" smtClean="0"/>
              <a:t>The meaning and purpose of life is very simple when we get ourselves out of the way and answer the question from God's point of view. The answer goes right back to Adam and Eve. They were placed in the Garden of Eden so that God could determine if they would serve Him or if they would serve themselves by disobeying Him. The same is true for us today. God has placed us here to determine if we will chose to serve Him or if we will chose to serve ourselves.</a:t>
            </a:r>
            <a:endParaRPr lang="en-US" sz="2800"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pic>
        <p:nvPicPr>
          <p:cNvPr id="3" name="Picture 2" descr="Post Rapture Flow Color Chart Black Convert.jpg"/>
          <p:cNvPicPr>
            <a:picLocks noChangeAspect="1"/>
          </p:cNvPicPr>
          <p:nvPr/>
        </p:nvPicPr>
        <p:blipFill>
          <a:blip r:embed="rId3" cstate="print"/>
          <a:stretch>
            <a:fillRect/>
          </a:stretch>
        </p:blipFill>
        <p:spPr>
          <a:xfrm>
            <a:off x="76200" y="97970"/>
            <a:ext cx="5257800" cy="6683830"/>
          </a:xfrm>
          <a:prstGeom prst="rect">
            <a:avLst/>
          </a:prstGeom>
        </p:spPr>
      </p:pic>
      <p:sp>
        <p:nvSpPr>
          <p:cNvPr id="4" name="TextBox 3"/>
          <p:cNvSpPr txBox="1"/>
          <p:nvPr/>
        </p:nvSpPr>
        <p:spPr>
          <a:xfrm>
            <a:off x="5638800" y="685800"/>
            <a:ext cx="3200400" cy="4678204"/>
          </a:xfrm>
          <a:prstGeom prst="rect">
            <a:avLst/>
          </a:prstGeom>
          <a:noFill/>
        </p:spPr>
        <p:txBody>
          <a:bodyPr wrap="square" rtlCol="0">
            <a:spAutoFit/>
          </a:bodyPr>
          <a:lstStyle/>
          <a:p>
            <a:r>
              <a:rPr lang="en-US" sz="2800" dirty="0" smtClean="0"/>
              <a:t>It seems that we can safely assume that we are living in the very last days before the rapture of the church. That places all mankind in the rectangular block at the top and center of the flow chart.</a:t>
            </a:r>
          </a:p>
          <a:p>
            <a:endParaRPr lang="en-US"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pic>
        <p:nvPicPr>
          <p:cNvPr id="3" name="Picture 2" descr="Post Rapture Flow Color Chart Black Convert.jpg"/>
          <p:cNvPicPr>
            <a:picLocks noChangeAspect="1"/>
          </p:cNvPicPr>
          <p:nvPr/>
        </p:nvPicPr>
        <p:blipFill>
          <a:blip r:embed="rId3" cstate="print"/>
          <a:stretch>
            <a:fillRect/>
          </a:stretch>
        </p:blipFill>
        <p:spPr>
          <a:xfrm>
            <a:off x="76200" y="97970"/>
            <a:ext cx="5257800" cy="6683830"/>
          </a:xfrm>
          <a:prstGeom prst="rect">
            <a:avLst/>
          </a:prstGeom>
        </p:spPr>
      </p:pic>
      <p:sp>
        <p:nvSpPr>
          <p:cNvPr id="4" name="TextBox 3"/>
          <p:cNvSpPr txBox="1"/>
          <p:nvPr/>
        </p:nvSpPr>
        <p:spPr>
          <a:xfrm>
            <a:off x="5638800" y="381000"/>
            <a:ext cx="3200400" cy="5293757"/>
          </a:xfrm>
          <a:prstGeom prst="rect">
            <a:avLst/>
          </a:prstGeom>
          <a:noFill/>
        </p:spPr>
        <p:txBody>
          <a:bodyPr wrap="square" rtlCol="0">
            <a:spAutoFit/>
          </a:bodyPr>
          <a:lstStyle/>
          <a:p>
            <a:r>
              <a:rPr lang="en-US" sz="2600" dirty="0" smtClean="0"/>
              <a:t>The only way out of that block is through what is called a decision block. The decision block asks a simple question and has two paths out, depending on the answer to the question. This decision block is asking about our relationship with God.</a:t>
            </a:r>
            <a:endParaRPr lang="en-US"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pic>
        <p:nvPicPr>
          <p:cNvPr id="4" name="Picture 3" descr="Post Rapture Flow Color Chart Black Convert.jpg"/>
          <p:cNvPicPr>
            <a:picLocks noChangeAspect="1"/>
          </p:cNvPicPr>
          <p:nvPr/>
        </p:nvPicPr>
        <p:blipFill>
          <a:blip r:embed="rId3" cstate="print"/>
          <a:stretch>
            <a:fillRect/>
          </a:stretch>
        </p:blipFill>
        <p:spPr>
          <a:xfrm>
            <a:off x="76200" y="97970"/>
            <a:ext cx="5257800" cy="6683830"/>
          </a:xfrm>
          <a:prstGeom prst="rect">
            <a:avLst/>
          </a:prstGeom>
        </p:spPr>
      </p:pic>
      <p:sp>
        <p:nvSpPr>
          <p:cNvPr id="5" name="TextBox 4"/>
          <p:cNvSpPr txBox="1"/>
          <p:nvPr/>
        </p:nvSpPr>
        <p:spPr>
          <a:xfrm>
            <a:off x="5638800" y="533400"/>
            <a:ext cx="3276600" cy="5047536"/>
          </a:xfrm>
          <a:prstGeom prst="rect">
            <a:avLst/>
          </a:prstGeom>
          <a:noFill/>
        </p:spPr>
        <p:txBody>
          <a:bodyPr wrap="square" rtlCol="0">
            <a:spAutoFit/>
          </a:bodyPr>
          <a:lstStyle/>
          <a:p>
            <a:r>
              <a:rPr lang="en-US" sz="2300" dirty="0" smtClean="0"/>
              <a:t>All those who chose the left hand branch are going to enter the tribulation period and experience the wrath and judgments of almighty God and eventually will spend eternity in the lake of fire. Once this path has been chosen, the only way to save one's life and soul is to be beheaded instead of taking the mark of the beast.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1 Part 5.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pic>
        <p:nvPicPr>
          <p:cNvPr id="3" name="Picture 2" descr="Post Rapture Flow Color Chart Black Convert.jpg"/>
          <p:cNvPicPr>
            <a:picLocks noChangeAspect="1"/>
          </p:cNvPicPr>
          <p:nvPr/>
        </p:nvPicPr>
        <p:blipFill>
          <a:blip r:embed="rId3" cstate="print"/>
          <a:stretch>
            <a:fillRect/>
          </a:stretch>
        </p:blipFill>
        <p:spPr>
          <a:xfrm>
            <a:off x="76200" y="97970"/>
            <a:ext cx="5257800" cy="6683830"/>
          </a:xfrm>
          <a:prstGeom prst="rect">
            <a:avLst/>
          </a:prstGeom>
        </p:spPr>
      </p:pic>
      <p:sp>
        <p:nvSpPr>
          <p:cNvPr id="4" name="TextBox 3"/>
          <p:cNvSpPr txBox="1"/>
          <p:nvPr/>
        </p:nvSpPr>
        <p:spPr>
          <a:xfrm>
            <a:off x="5638800" y="1447800"/>
            <a:ext cx="3276600" cy="3970318"/>
          </a:xfrm>
          <a:prstGeom prst="rect">
            <a:avLst/>
          </a:prstGeom>
          <a:noFill/>
        </p:spPr>
        <p:txBody>
          <a:bodyPr wrap="square" rtlCol="0">
            <a:spAutoFit/>
          </a:bodyPr>
          <a:lstStyle/>
          <a:p>
            <a:r>
              <a:rPr lang="en-US" sz="2800" dirty="0" smtClean="0"/>
              <a:t>What we want to focus on next, is what the future holds for those who chose the right hand branch in the flow chart. The multitude we see described in Revelation chapter 7.</a:t>
            </a:r>
            <a:endParaRPr lang="en-US" sz="2800" dirty="0"/>
          </a:p>
        </p:txBody>
      </p:sp>
      <p:sp>
        <p:nvSpPr>
          <p:cNvPr id="5" name="TextBox 4"/>
          <p:cNvSpPr txBox="1"/>
          <p:nvPr/>
        </p:nvSpPr>
        <p:spPr>
          <a:xfrm>
            <a:off x="5715000" y="228600"/>
            <a:ext cx="2887202" cy="954107"/>
          </a:xfrm>
          <a:prstGeom prst="rect">
            <a:avLst/>
          </a:prstGeom>
          <a:noFill/>
        </p:spPr>
        <p:txBody>
          <a:bodyPr wrap="none" rtlCol="0">
            <a:spAutoFit/>
          </a:bodyPr>
          <a:lstStyle/>
          <a:p>
            <a:pPr algn="ctr"/>
            <a:r>
              <a:rPr lang="en-US" sz="2800" b="1" dirty="0" smtClean="0"/>
              <a:t>The Saints of God,</a:t>
            </a:r>
          </a:p>
          <a:p>
            <a:pPr algn="ctr"/>
            <a:r>
              <a:rPr lang="en-US" sz="2800" b="1" dirty="0" smtClean="0"/>
              <a:t>Future Judges</a:t>
            </a:r>
            <a:endParaRPr lang="en-US" sz="2800"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533400" y="1371600"/>
            <a:ext cx="8305800" cy="3970318"/>
          </a:xfrm>
          <a:prstGeom prst="rect">
            <a:avLst/>
          </a:prstGeom>
          <a:noFill/>
        </p:spPr>
        <p:txBody>
          <a:bodyPr wrap="square" rtlCol="0">
            <a:spAutoFit/>
          </a:bodyPr>
          <a:lstStyle/>
          <a:p>
            <a:r>
              <a:rPr lang="en-US" sz="2800" dirty="0" smtClean="0"/>
              <a:t>The saints, the bride of Christ, will have a role to play in Christ's Millennial reign. Actually their role will be to help Christ usher in His Millennial reign. In 1 Corinthians chapter 6 verses 2 and 3, we are told that the saints will judge the world and angels. We see further proof of this in the Book of Jude where we are told that the saints will not only judge, but will also execute judgment. That doesn't just mean pronounce judgment but it means to literally execute that judgment. </a:t>
            </a:r>
          </a:p>
        </p:txBody>
      </p:sp>
      <p:sp>
        <p:nvSpPr>
          <p:cNvPr id="4" name="TextBox 3"/>
          <p:cNvSpPr txBox="1"/>
          <p:nvPr/>
        </p:nvSpPr>
        <p:spPr>
          <a:xfrm>
            <a:off x="533400" y="304800"/>
            <a:ext cx="8166018" cy="923330"/>
          </a:xfrm>
          <a:prstGeom prst="rect">
            <a:avLst/>
          </a:prstGeom>
          <a:noFill/>
        </p:spPr>
        <p:txBody>
          <a:bodyPr wrap="none" rtlCol="0">
            <a:spAutoFit/>
          </a:bodyPr>
          <a:lstStyle/>
          <a:p>
            <a:r>
              <a:rPr lang="en-US" sz="5400" dirty="0" smtClean="0">
                <a:latin typeface="Storybook" pitchFamily="2" charset="0"/>
              </a:rPr>
              <a:t>The Roll of the Saints</a:t>
            </a:r>
            <a:endParaRPr lang="en-US" sz="5400" dirty="0">
              <a:latin typeface="Storybook" pitchFamily="2" charset="0"/>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533400" y="304800"/>
            <a:ext cx="8166018" cy="923330"/>
          </a:xfrm>
          <a:prstGeom prst="rect">
            <a:avLst/>
          </a:prstGeom>
          <a:noFill/>
        </p:spPr>
        <p:txBody>
          <a:bodyPr wrap="none" rtlCol="0">
            <a:spAutoFit/>
          </a:bodyPr>
          <a:lstStyle/>
          <a:p>
            <a:r>
              <a:rPr lang="en-US" sz="5400" dirty="0" smtClean="0">
                <a:latin typeface="Storybook" pitchFamily="2" charset="0"/>
              </a:rPr>
              <a:t>The Roll of the Saints</a:t>
            </a:r>
          </a:p>
        </p:txBody>
      </p:sp>
      <p:sp>
        <p:nvSpPr>
          <p:cNvPr id="4" name="TextBox 3"/>
          <p:cNvSpPr txBox="1"/>
          <p:nvPr/>
        </p:nvSpPr>
        <p:spPr>
          <a:xfrm>
            <a:off x="685800" y="1600200"/>
            <a:ext cx="8001000" cy="3539430"/>
          </a:xfrm>
          <a:prstGeom prst="rect">
            <a:avLst/>
          </a:prstGeom>
          <a:noFill/>
        </p:spPr>
        <p:txBody>
          <a:bodyPr wrap="square" rtlCol="0">
            <a:spAutoFit/>
          </a:bodyPr>
          <a:lstStyle/>
          <a:p>
            <a:r>
              <a:rPr lang="en-US" sz="2800" i="1" dirty="0" smtClean="0"/>
              <a:t>And Enoch also, the seventh from Adam, prophesied of these, saying, Behold, </a:t>
            </a:r>
            <a:r>
              <a:rPr lang="en-US" sz="2800" b="1" i="1" dirty="0" smtClean="0">
                <a:solidFill>
                  <a:schemeClr val="bg2">
                    <a:lumMod val="60000"/>
                    <a:lumOff val="40000"/>
                  </a:schemeClr>
                </a:solidFill>
              </a:rPr>
              <a:t>the Lord cometh with ten thousands of his saints, To execute judgment upon all, and to convince all that are ungodly among them of all their ungodly deeds which they have ungodly committed, and of all their hard speeches which ungodly sinners have spoken against him.</a:t>
            </a:r>
            <a:endParaRPr lang="en-US" sz="2800" dirty="0" smtClean="0">
              <a:solidFill>
                <a:schemeClr val="bg2">
                  <a:lumMod val="60000"/>
                  <a:lumOff val="40000"/>
                </a:schemeClr>
              </a:solidFill>
            </a:endParaRPr>
          </a:p>
          <a:p>
            <a:r>
              <a:rPr lang="en-US" sz="2800" b="1" dirty="0" smtClean="0"/>
              <a:t>Jude 14-15 KJV</a:t>
            </a:r>
            <a:endParaRPr lang="en-US" sz="2800"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533400" y="304800"/>
            <a:ext cx="8166018" cy="923330"/>
          </a:xfrm>
          <a:prstGeom prst="rect">
            <a:avLst/>
          </a:prstGeom>
          <a:noFill/>
        </p:spPr>
        <p:txBody>
          <a:bodyPr wrap="none" rtlCol="0">
            <a:spAutoFit/>
          </a:bodyPr>
          <a:lstStyle/>
          <a:p>
            <a:r>
              <a:rPr lang="en-US" sz="5400" dirty="0" smtClean="0">
                <a:latin typeface="Storybook" pitchFamily="2" charset="0"/>
              </a:rPr>
              <a:t>The Roll of the Saints</a:t>
            </a:r>
          </a:p>
        </p:txBody>
      </p:sp>
      <p:sp>
        <p:nvSpPr>
          <p:cNvPr id="4" name="TextBox 3"/>
          <p:cNvSpPr txBox="1"/>
          <p:nvPr/>
        </p:nvSpPr>
        <p:spPr>
          <a:xfrm>
            <a:off x="609601" y="1752600"/>
            <a:ext cx="8229599" cy="2246769"/>
          </a:xfrm>
          <a:prstGeom prst="rect">
            <a:avLst/>
          </a:prstGeom>
          <a:noFill/>
        </p:spPr>
        <p:txBody>
          <a:bodyPr wrap="square" rtlCol="0">
            <a:spAutoFit/>
          </a:bodyPr>
          <a:lstStyle/>
          <a:p>
            <a:r>
              <a:rPr lang="en-US" sz="2800" dirty="0" smtClean="0"/>
              <a:t>As you read the verses in Jude, some might argue that the saints will not execute the convicted, that it will be Christ who will do the executing of judgment. So let's dig a little deeper and see what else the scriptures have to say about this matter.</a:t>
            </a:r>
            <a:endParaRPr lang="en-US" sz="2800"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533400" y="304800"/>
            <a:ext cx="8166018" cy="923330"/>
          </a:xfrm>
          <a:prstGeom prst="rect">
            <a:avLst/>
          </a:prstGeom>
          <a:noFill/>
        </p:spPr>
        <p:txBody>
          <a:bodyPr wrap="none" rtlCol="0">
            <a:spAutoFit/>
          </a:bodyPr>
          <a:lstStyle/>
          <a:p>
            <a:r>
              <a:rPr lang="en-US" sz="5400" dirty="0" smtClean="0">
                <a:latin typeface="Storybook" pitchFamily="2" charset="0"/>
              </a:rPr>
              <a:t>The Roll of the Saints</a:t>
            </a:r>
          </a:p>
        </p:txBody>
      </p:sp>
      <p:sp>
        <p:nvSpPr>
          <p:cNvPr id="4" name="TextBox 3"/>
          <p:cNvSpPr txBox="1"/>
          <p:nvPr/>
        </p:nvSpPr>
        <p:spPr>
          <a:xfrm>
            <a:off x="381000" y="1600200"/>
            <a:ext cx="8458200" cy="3970318"/>
          </a:xfrm>
          <a:prstGeom prst="rect">
            <a:avLst/>
          </a:prstGeom>
          <a:noFill/>
        </p:spPr>
        <p:txBody>
          <a:bodyPr wrap="square" rtlCol="0">
            <a:spAutoFit/>
          </a:bodyPr>
          <a:lstStyle/>
          <a:p>
            <a:r>
              <a:rPr lang="en-US" sz="2800" b="1" i="1" dirty="0" smtClean="0">
                <a:solidFill>
                  <a:schemeClr val="bg2">
                    <a:lumMod val="60000"/>
                    <a:lumOff val="40000"/>
                  </a:schemeClr>
                </a:solidFill>
              </a:rPr>
              <a:t>Let the saints be joyful in glory: let them sing aloud upon their beds. Let the high praises of God be in their mouth, and a twoedged sword in their hand; To execute vengeance upon the heathen, and punishments upon the people; To bind their kings with chains, and their nobles with fetters of iron; To execute upon them the judgment written: this honour have all his saints. Praise ye the Lord.</a:t>
            </a:r>
            <a:endParaRPr lang="en-US" sz="2800" dirty="0" smtClean="0">
              <a:solidFill>
                <a:schemeClr val="bg2">
                  <a:lumMod val="60000"/>
                  <a:lumOff val="40000"/>
                </a:schemeClr>
              </a:solidFill>
            </a:endParaRPr>
          </a:p>
          <a:p>
            <a:r>
              <a:rPr lang="en-US" sz="2800" b="1" dirty="0" smtClean="0"/>
              <a:t>Psalms 149:5-9 KJV</a:t>
            </a:r>
            <a:endParaRPr lang="en-US" sz="2800" dirty="0" smtClean="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533400" y="304800"/>
            <a:ext cx="8166018" cy="923330"/>
          </a:xfrm>
          <a:prstGeom prst="rect">
            <a:avLst/>
          </a:prstGeom>
          <a:noFill/>
        </p:spPr>
        <p:txBody>
          <a:bodyPr wrap="none" rtlCol="0">
            <a:spAutoFit/>
          </a:bodyPr>
          <a:lstStyle/>
          <a:p>
            <a:r>
              <a:rPr lang="en-US" sz="5400" dirty="0" smtClean="0">
                <a:latin typeface="Storybook" pitchFamily="2" charset="0"/>
              </a:rPr>
              <a:t>The Roll of the Saints</a:t>
            </a:r>
          </a:p>
        </p:txBody>
      </p:sp>
      <p:sp>
        <p:nvSpPr>
          <p:cNvPr id="4" name="TextBox 3"/>
          <p:cNvSpPr txBox="1"/>
          <p:nvPr/>
        </p:nvSpPr>
        <p:spPr>
          <a:xfrm>
            <a:off x="762000" y="1600200"/>
            <a:ext cx="7772400" cy="4401205"/>
          </a:xfrm>
          <a:prstGeom prst="rect">
            <a:avLst/>
          </a:prstGeom>
          <a:noFill/>
        </p:spPr>
        <p:txBody>
          <a:bodyPr wrap="square" rtlCol="0">
            <a:spAutoFit/>
          </a:bodyPr>
          <a:lstStyle/>
          <a:p>
            <a:r>
              <a:rPr lang="en-US" sz="2800" dirty="0" smtClean="0"/>
              <a:t>There is a passage of scripture in Daniel that has puzzled theologians for years. Daniel references the 1,290 days then says, blessed is anyone who comes to 1,335 days. For years now, Bible scholars have questioned the significance of these 45 days that Daniel speaks of. Are they a reference to the transition time between the time Christ returns with His saints at the battle of Armageddon and when the last of the Psalm chapter 149 judgments are carried out.</a:t>
            </a:r>
            <a:endParaRPr lang="en-US" sz="2800"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304800" y="304800"/>
            <a:ext cx="8651727" cy="523220"/>
          </a:xfrm>
          <a:prstGeom prst="rect">
            <a:avLst/>
          </a:prstGeom>
          <a:noFill/>
        </p:spPr>
        <p:txBody>
          <a:bodyPr wrap="none" rtlCol="0">
            <a:spAutoFit/>
          </a:bodyPr>
          <a:lstStyle/>
          <a:p>
            <a:r>
              <a:rPr lang="en-US" sz="2800" b="1" dirty="0" smtClean="0">
                <a:latin typeface="Storybook" pitchFamily="2" charset="0"/>
              </a:rPr>
              <a:t>The Conclusion of the Battle of Armageddon</a:t>
            </a:r>
          </a:p>
        </p:txBody>
      </p:sp>
      <p:sp>
        <p:nvSpPr>
          <p:cNvPr id="4" name="TextBox 3"/>
          <p:cNvSpPr txBox="1"/>
          <p:nvPr/>
        </p:nvSpPr>
        <p:spPr>
          <a:xfrm>
            <a:off x="381000" y="990600"/>
            <a:ext cx="8381999" cy="5262979"/>
          </a:xfrm>
          <a:prstGeom prst="rect">
            <a:avLst/>
          </a:prstGeom>
          <a:noFill/>
        </p:spPr>
        <p:txBody>
          <a:bodyPr wrap="square" rtlCol="0">
            <a:spAutoFit/>
          </a:bodyPr>
          <a:lstStyle/>
          <a:p>
            <a:r>
              <a:rPr lang="en-US" sz="2800" dirty="0" smtClean="0"/>
              <a:t>At the conclusion of the Battle of Armageddon the false prophet, the beast, who is also called the Antichrist, and all who worshiped the image of the beast were cast alive into the lake of fire for all of eternity. The dragon who is the devil and Satan is bound a thousand years and cast into the bottomless pit. At the end of the thousand years, he will be released to once again deceive the nations for a period of time. As we look at the story of Satan's release from the bottomless pit, we see him engaging Gog and Magog to do battle with the saints of God. This battle of Gog and Magog seems like it is probably what most people today call Ezekiel's war. </a:t>
            </a:r>
            <a:endParaRPr lang="en-US" sz="2800"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304800" y="304800"/>
            <a:ext cx="8651727" cy="523220"/>
          </a:xfrm>
          <a:prstGeom prst="rect">
            <a:avLst/>
          </a:prstGeom>
          <a:noFill/>
        </p:spPr>
        <p:txBody>
          <a:bodyPr wrap="none" rtlCol="0">
            <a:spAutoFit/>
          </a:bodyPr>
          <a:lstStyle/>
          <a:p>
            <a:r>
              <a:rPr lang="en-US" sz="2800" b="1" dirty="0" smtClean="0">
                <a:latin typeface="Storybook" pitchFamily="2" charset="0"/>
              </a:rPr>
              <a:t>The Conclusion of the Battle of Armageddon</a:t>
            </a:r>
          </a:p>
        </p:txBody>
      </p:sp>
      <p:sp>
        <p:nvSpPr>
          <p:cNvPr id="4" name="TextBox 3"/>
          <p:cNvSpPr txBox="1"/>
          <p:nvPr/>
        </p:nvSpPr>
        <p:spPr>
          <a:xfrm>
            <a:off x="457200" y="990600"/>
            <a:ext cx="8458200" cy="2492990"/>
          </a:xfrm>
          <a:prstGeom prst="rect">
            <a:avLst/>
          </a:prstGeom>
          <a:noFill/>
        </p:spPr>
        <p:txBody>
          <a:bodyPr wrap="square" rtlCol="0">
            <a:spAutoFit/>
          </a:bodyPr>
          <a:lstStyle/>
          <a:p>
            <a:r>
              <a:rPr lang="en-US" sz="2600" b="1" i="1" dirty="0" smtClean="0">
                <a:solidFill>
                  <a:schemeClr val="bg2">
                    <a:lumMod val="60000"/>
                    <a:lumOff val="40000"/>
                  </a:schemeClr>
                </a:solidFill>
              </a:rPr>
              <a:t>And the beast was taken, and with him the false prophet</a:t>
            </a:r>
            <a:r>
              <a:rPr lang="en-US" sz="2600" i="1" dirty="0" smtClean="0">
                <a:solidFill>
                  <a:schemeClr val="bg2">
                    <a:lumMod val="60000"/>
                    <a:lumOff val="40000"/>
                  </a:schemeClr>
                </a:solidFill>
              </a:rPr>
              <a:t> </a:t>
            </a:r>
            <a:r>
              <a:rPr lang="en-US" sz="2600" i="1" dirty="0" smtClean="0"/>
              <a:t>that wrought miracles before him, with which he deceived them that had received the mark of the beast, </a:t>
            </a:r>
            <a:r>
              <a:rPr lang="en-US" sz="2600" b="1" i="1" dirty="0" smtClean="0">
                <a:solidFill>
                  <a:schemeClr val="bg2">
                    <a:lumMod val="60000"/>
                    <a:lumOff val="40000"/>
                  </a:schemeClr>
                </a:solidFill>
              </a:rPr>
              <a:t>and them</a:t>
            </a:r>
            <a:r>
              <a:rPr lang="en-US" sz="2600" i="1" dirty="0" smtClean="0">
                <a:solidFill>
                  <a:schemeClr val="bg2">
                    <a:lumMod val="60000"/>
                    <a:lumOff val="40000"/>
                  </a:schemeClr>
                </a:solidFill>
              </a:rPr>
              <a:t> </a:t>
            </a:r>
            <a:r>
              <a:rPr lang="en-US" sz="2600" b="1" i="1" dirty="0" smtClean="0">
                <a:solidFill>
                  <a:schemeClr val="bg2">
                    <a:lumMod val="60000"/>
                    <a:lumOff val="40000"/>
                  </a:schemeClr>
                </a:solidFill>
              </a:rPr>
              <a:t>that worshipped his image. These both were cast alive into a lake of fire burning with brimstone</a:t>
            </a:r>
            <a:r>
              <a:rPr lang="en-US" sz="2600" b="1" i="1" dirty="0" smtClean="0"/>
              <a:t>.</a:t>
            </a:r>
            <a:endParaRPr lang="en-US" sz="2600" dirty="0" smtClean="0"/>
          </a:p>
          <a:p>
            <a:r>
              <a:rPr lang="en-US" sz="2600" b="1" dirty="0" smtClean="0"/>
              <a:t>Revelation 19:20 KJV</a:t>
            </a:r>
            <a:endParaRPr lang="en-US" sz="2600" dirty="0"/>
          </a:p>
        </p:txBody>
      </p:sp>
      <p:sp>
        <p:nvSpPr>
          <p:cNvPr id="5" name="TextBox 4"/>
          <p:cNvSpPr txBox="1"/>
          <p:nvPr/>
        </p:nvSpPr>
        <p:spPr>
          <a:xfrm>
            <a:off x="457200" y="3733800"/>
            <a:ext cx="8305800" cy="2893100"/>
          </a:xfrm>
          <a:prstGeom prst="rect">
            <a:avLst/>
          </a:prstGeom>
          <a:noFill/>
        </p:spPr>
        <p:txBody>
          <a:bodyPr wrap="square" rtlCol="0">
            <a:spAutoFit/>
          </a:bodyPr>
          <a:lstStyle/>
          <a:p>
            <a:r>
              <a:rPr lang="en-US" sz="2600" b="1" i="1" dirty="0" smtClean="0">
                <a:solidFill>
                  <a:schemeClr val="bg2">
                    <a:lumMod val="60000"/>
                    <a:lumOff val="40000"/>
                  </a:schemeClr>
                </a:solidFill>
              </a:rPr>
              <a:t>And he laid hold on the dragon, that old serpent, which is the Devil, and Satan, and bound him a thousand years, And cast him into the bottomless pit</a:t>
            </a:r>
            <a:r>
              <a:rPr lang="en-US" sz="2600" b="1" i="1" dirty="0" smtClean="0"/>
              <a:t>,</a:t>
            </a:r>
            <a:r>
              <a:rPr lang="en-US" sz="2600" i="1" dirty="0" smtClean="0"/>
              <a:t> and shut him up, and set a seal upon him, that he should deceive the nations no more, till the thousand years should be fulfilled: and after that he must be loosed a little season.</a:t>
            </a:r>
            <a:endParaRPr lang="en-US" sz="2600" dirty="0" smtClean="0"/>
          </a:p>
          <a:p>
            <a:r>
              <a:rPr lang="en-US" sz="2600" b="1" dirty="0" smtClean="0"/>
              <a:t>Revelation 20:2-3 KJV</a:t>
            </a:r>
            <a:endParaRPr lang="en-US" sz="2600"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304800" y="304800"/>
            <a:ext cx="8651727" cy="523220"/>
          </a:xfrm>
          <a:prstGeom prst="rect">
            <a:avLst/>
          </a:prstGeom>
          <a:noFill/>
        </p:spPr>
        <p:txBody>
          <a:bodyPr wrap="none" rtlCol="0">
            <a:spAutoFit/>
          </a:bodyPr>
          <a:lstStyle/>
          <a:p>
            <a:r>
              <a:rPr lang="en-US" sz="2800" b="1" dirty="0" smtClean="0">
                <a:latin typeface="Storybook" pitchFamily="2" charset="0"/>
              </a:rPr>
              <a:t>The Conclusion of the Battle of Armageddon</a:t>
            </a:r>
          </a:p>
        </p:txBody>
      </p:sp>
      <p:sp>
        <p:nvSpPr>
          <p:cNvPr id="4" name="TextBox 3"/>
          <p:cNvSpPr txBox="1"/>
          <p:nvPr/>
        </p:nvSpPr>
        <p:spPr>
          <a:xfrm>
            <a:off x="381000" y="1066800"/>
            <a:ext cx="8458200" cy="2492990"/>
          </a:xfrm>
          <a:prstGeom prst="rect">
            <a:avLst/>
          </a:prstGeom>
          <a:noFill/>
        </p:spPr>
        <p:txBody>
          <a:bodyPr wrap="square" rtlCol="0">
            <a:spAutoFit/>
          </a:bodyPr>
          <a:lstStyle/>
          <a:p>
            <a:r>
              <a:rPr lang="en-US" sz="2600" b="1" i="1" dirty="0" smtClean="0">
                <a:solidFill>
                  <a:schemeClr val="bg2">
                    <a:lumMod val="60000"/>
                    <a:lumOff val="40000"/>
                  </a:schemeClr>
                </a:solidFill>
              </a:rPr>
              <a:t>And when the thousand years are expired, Satan shall be loosed out of his prison, And shall go out to deceive the nations which are in the four quarters of the earth, Gog and Magog, to gather them together to battle: the number of whom is as the sand of the sea.</a:t>
            </a:r>
            <a:endParaRPr lang="en-US" sz="2600" dirty="0" smtClean="0">
              <a:solidFill>
                <a:schemeClr val="bg2">
                  <a:lumMod val="60000"/>
                  <a:lumOff val="40000"/>
                </a:schemeClr>
              </a:solidFill>
            </a:endParaRPr>
          </a:p>
          <a:p>
            <a:r>
              <a:rPr lang="en-US" sz="2600" b="1" dirty="0" smtClean="0"/>
              <a:t>Revelation 20:7-8 KJV</a:t>
            </a:r>
            <a:endParaRPr lang="en-US" sz="2600" dirty="0" smtClean="0"/>
          </a:p>
        </p:txBody>
      </p:sp>
      <p:sp>
        <p:nvSpPr>
          <p:cNvPr id="5" name="TextBox 4"/>
          <p:cNvSpPr txBox="1"/>
          <p:nvPr/>
        </p:nvSpPr>
        <p:spPr>
          <a:xfrm>
            <a:off x="457200" y="3962400"/>
            <a:ext cx="8077200" cy="2092881"/>
          </a:xfrm>
          <a:prstGeom prst="rect">
            <a:avLst/>
          </a:prstGeom>
          <a:noFill/>
        </p:spPr>
        <p:txBody>
          <a:bodyPr wrap="square" rtlCol="0">
            <a:spAutoFit/>
          </a:bodyPr>
          <a:lstStyle/>
          <a:p>
            <a:r>
              <a:rPr lang="en-US" sz="2600" b="1" i="1" dirty="0" smtClean="0">
                <a:solidFill>
                  <a:schemeClr val="bg2">
                    <a:lumMod val="60000"/>
                    <a:lumOff val="40000"/>
                  </a:schemeClr>
                </a:solidFill>
              </a:rPr>
              <a:t>And the devil that deceived them was cast into the lake of fire and brimstone, where the beast and the false prophet are, and shall be tormented day and night for ever and ever.</a:t>
            </a:r>
            <a:endParaRPr lang="en-US" sz="2600" dirty="0" smtClean="0">
              <a:solidFill>
                <a:schemeClr val="bg2">
                  <a:lumMod val="60000"/>
                  <a:lumOff val="40000"/>
                </a:schemeClr>
              </a:solidFill>
            </a:endParaRPr>
          </a:p>
          <a:p>
            <a:r>
              <a:rPr lang="en-US" sz="2600" b="1" dirty="0" smtClean="0"/>
              <a:t>Revelation 20:10 KJV</a:t>
            </a:r>
            <a:endParaRPr lang="en-US" sz="2600"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914400" y="533400"/>
            <a:ext cx="7117654" cy="830997"/>
          </a:xfrm>
          <a:prstGeom prst="rect">
            <a:avLst/>
          </a:prstGeom>
          <a:noFill/>
        </p:spPr>
        <p:txBody>
          <a:bodyPr wrap="none" rtlCol="0">
            <a:spAutoFit/>
          </a:bodyPr>
          <a:lstStyle/>
          <a:p>
            <a:r>
              <a:rPr lang="en-US" sz="4800" b="1" dirty="0" smtClean="0">
                <a:latin typeface="Storybook" pitchFamily="2" charset="0"/>
              </a:rPr>
              <a:t>Post Millennial Reign</a:t>
            </a:r>
          </a:p>
        </p:txBody>
      </p:sp>
      <p:sp>
        <p:nvSpPr>
          <p:cNvPr id="4" name="TextBox 3"/>
          <p:cNvSpPr txBox="1"/>
          <p:nvPr/>
        </p:nvSpPr>
        <p:spPr>
          <a:xfrm>
            <a:off x="685800" y="1524000"/>
            <a:ext cx="8077199" cy="4832092"/>
          </a:xfrm>
          <a:prstGeom prst="rect">
            <a:avLst/>
          </a:prstGeom>
          <a:noFill/>
        </p:spPr>
        <p:txBody>
          <a:bodyPr wrap="square" rtlCol="0">
            <a:spAutoFit/>
          </a:bodyPr>
          <a:lstStyle/>
          <a:p>
            <a:r>
              <a:rPr lang="en-US" sz="2800" dirty="0" smtClean="0"/>
              <a:t>Following the Millennial reign, God creates the new heaven and new earth. At this time, John also sees the new Jerusalem coming down from God out of heaven. John spends nearly a whole chapter in the book of Revelation describing the new Jerusalem. This new Jerusalem is what most people are describing when they talk about what heaven will be like. the city is actually a perfect cube that measures a little more than 1,377 miles on each side and in height. That is just a few miles less than the 1,386 miles that Detroit, Michigan is from Miami, Florida. </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1 Part 6.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914400" y="533400"/>
            <a:ext cx="7117654" cy="830997"/>
          </a:xfrm>
          <a:prstGeom prst="rect">
            <a:avLst/>
          </a:prstGeom>
          <a:noFill/>
        </p:spPr>
        <p:txBody>
          <a:bodyPr wrap="none" rtlCol="0">
            <a:spAutoFit/>
          </a:bodyPr>
          <a:lstStyle/>
          <a:p>
            <a:r>
              <a:rPr lang="en-US" sz="4800" b="1" dirty="0" smtClean="0">
                <a:latin typeface="Storybook" pitchFamily="2" charset="0"/>
              </a:rPr>
              <a:t>Post Millennial Reign</a:t>
            </a:r>
          </a:p>
        </p:txBody>
      </p:sp>
      <p:sp>
        <p:nvSpPr>
          <p:cNvPr id="4" name="TextBox 3"/>
          <p:cNvSpPr txBox="1"/>
          <p:nvPr/>
        </p:nvSpPr>
        <p:spPr>
          <a:xfrm>
            <a:off x="457200" y="1752600"/>
            <a:ext cx="8458199" cy="3539430"/>
          </a:xfrm>
          <a:prstGeom prst="rect">
            <a:avLst/>
          </a:prstGeom>
          <a:noFill/>
        </p:spPr>
        <p:txBody>
          <a:bodyPr wrap="square" rtlCol="0">
            <a:spAutoFit/>
          </a:bodyPr>
          <a:lstStyle/>
          <a:p>
            <a:r>
              <a:rPr lang="en-US" sz="2800" dirty="0" smtClean="0"/>
              <a:t>As we look at the scripture, we see that God is very clear about who will be in this city and who will not. The new Jerusalem is for the bride of Christ, those who have their names written in the book of life. It is not for those who have chosen to disobey God's commands. We can see in the scriptures below where God once again innumerate's a list of behaviors that will keep one from fellowship with God.</a:t>
            </a:r>
            <a:endParaRPr lang="en-US" sz="2800"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914400" y="533400"/>
            <a:ext cx="7117654" cy="830997"/>
          </a:xfrm>
          <a:prstGeom prst="rect">
            <a:avLst/>
          </a:prstGeom>
          <a:noFill/>
        </p:spPr>
        <p:txBody>
          <a:bodyPr wrap="none" rtlCol="0">
            <a:spAutoFit/>
          </a:bodyPr>
          <a:lstStyle/>
          <a:p>
            <a:r>
              <a:rPr lang="en-US" sz="4800" b="1" dirty="0" smtClean="0">
                <a:latin typeface="Storybook" pitchFamily="2" charset="0"/>
              </a:rPr>
              <a:t>Post Millennial Reign</a:t>
            </a:r>
          </a:p>
        </p:txBody>
      </p:sp>
      <p:sp>
        <p:nvSpPr>
          <p:cNvPr id="4" name="TextBox 3"/>
          <p:cNvSpPr txBox="1"/>
          <p:nvPr/>
        </p:nvSpPr>
        <p:spPr>
          <a:xfrm>
            <a:off x="533400" y="1524000"/>
            <a:ext cx="8305800" cy="2677656"/>
          </a:xfrm>
          <a:prstGeom prst="rect">
            <a:avLst/>
          </a:prstGeom>
          <a:noFill/>
        </p:spPr>
        <p:txBody>
          <a:bodyPr wrap="square" rtlCol="0">
            <a:spAutoFit/>
          </a:bodyPr>
          <a:lstStyle/>
          <a:p>
            <a:r>
              <a:rPr lang="en-US" sz="2800" b="1" i="1" dirty="0" smtClean="0">
                <a:solidFill>
                  <a:schemeClr val="bg2">
                    <a:lumMod val="60000"/>
                    <a:lumOff val="40000"/>
                  </a:schemeClr>
                </a:solidFill>
              </a:rPr>
              <a:t>But the fearful, and unbelieving, and the abominable, and murderers, and whoremongers, and sorcerers, and idolaters, and all liars, shall have their part in the lake which burneth with fire and brimstone: which is the second death.</a:t>
            </a:r>
            <a:endParaRPr lang="en-US" sz="2800" dirty="0" smtClean="0">
              <a:solidFill>
                <a:schemeClr val="bg2">
                  <a:lumMod val="60000"/>
                  <a:lumOff val="40000"/>
                </a:schemeClr>
              </a:solidFill>
            </a:endParaRPr>
          </a:p>
          <a:p>
            <a:r>
              <a:rPr lang="en-US" sz="2800" b="1" dirty="0" smtClean="0"/>
              <a:t>Revelation 21:8 KJV</a:t>
            </a:r>
            <a:endParaRPr lang="en-US" sz="2800" dirty="0"/>
          </a:p>
        </p:txBody>
      </p:sp>
      <p:sp>
        <p:nvSpPr>
          <p:cNvPr id="5" name="TextBox 4"/>
          <p:cNvSpPr txBox="1"/>
          <p:nvPr/>
        </p:nvSpPr>
        <p:spPr>
          <a:xfrm>
            <a:off x="609600" y="4419600"/>
            <a:ext cx="8153400" cy="2246769"/>
          </a:xfrm>
          <a:prstGeom prst="rect">
            <a:avLst/>
          </a:prstGeom>
          <a:noFill/>
        </p:spPr>
        <p:txBody>
          <a:bodyPr wrap="square" rtlCol="0">
            <a:spAutoFit/>
          </a:bodyPr>
          <a:lstStyle/>
          <a:p>
            <a:r>
              <a:rPr lang="en-US" sz="2800" b="1" i="1" dirty="0" smtClean="0">
                <a:solidFill>
                  <a:schemeClr val="bg2">
                    <a:lumMod val="60000"/>
                    <a:lumOff val="40000"/>
                  </a:schemeClr>
                </a:solidFill>
              </a:rPr>
              <a:t>And there shall in no wise enter into it any thing that defileth, neither whatsoever worketh abomination, or maketh a lie: but they which are written in the Lamb's book of life.</a:t>
            </a:r>
            <a:endParaRPr lang="en-US" sz="2800" dirty="0" smtClean="0">
              <a:solidFill>
                <a:schemeClr val="bg2">
                  <a:lumMod val="60000"/>
                  <a:lumOff val="40000"/>
                </a:schemeClr>
              </a:solidFill>
            </a:endParaRPr>
          </a:p>
          <a:p>
            <a:r>
              <a:rPr lang="en-US" sz="2800" b="1" dirty="0" smtClean="0"/>
              <a:t>Revelation 21:27 KJV</a:t>
            </a:r>
            <a:endParaRPr lang="en-US" sz="2800"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914400" y="533400"/>
            <a:ext cx="7117654" cy="830997"/>
          </a:xfrm>
          <a:prstGeom prst="rect">
            <a:avLst/>
          </a:prstGeom>
          <a:noFill/>
        </p:spPr>
        <p:txBody>
          <a:bodyPr wrap="none" rtlCol="0">
            <a:spAutoFit/>
          </a:bodyPr>
          <a:lstStyle/>
          <a:p>
            <a:r>
              <a:rPr lang="en-US" sz="4800" b="1" dirty="0" smtClean="0">
                <a:latin typeface="Storybook" pitchFamily="2" charset="0"/>
              </a:rPr>
              <a:t>Post Millennial Reign</a:t>
            </a:r>
          </a:p>
        </p:txBody>
      </p:sp>
      <p:sp>
        <p:nvSpPr>
          <p:cNvPr id="4" name="TextBox 3"/>
          <p:cNvSpPr txBox="1"/>
          <p:nvPr/>
        </p:nvSpPr>
        <p:spPr>
          <a:xfrm>
            <a:off x="381000" y="1371600"/>
            <a:ext cx="8763000" cy="1692771"/>
          </a:xfrm>
          <a:prstGeom prst="rect">
            <a:avLst/>
          </a:prstGeom>
          <a:noFill/>
        </p:spPr>
        <p:txBody>
          <a:bodyPr wrap="square" rtlCol="0">
            <a:spAutoFit/>
          </a:bodyPr>
          <a:lstStyle/>
          <a:p>
            <a:r>
              <a:rPr lang="en-US" sz="2600" b="1" i="1" dirty="0" smtClean="0">
                <a:solidFill>
                  <a:schemeClr val="bg2">
                    <a:lumMod val="60000"/>
                    <a:lumOff val="40000"/>
                  </a:schemeClr>
                </a:solidFill>
              </a:rPr>
              <a:t>For without are dogs, and sorcerers, and whoremongers, and murderers, and idolaters, and whosoever loveth and maketh a lie</a:t>
            </a:r>
            <a:r>
              <a:rPr lang="en-US" sz="2600" i="1" dirty="0" smtClean="0">
                <a:solidFill>
                  <a:schemeClr val="bg2">
                    <a:lumMod val="60000"/>
                    <a:lumOff val="40000"/>
                  </a:schemeClr>
                </a:solidFill>
              </a:rPr>
              <a:t>.</a:t>
            </a:r>
            <a:endParaRPr lang="en-US" sz="2600" dirty="0" smtClean="0">
              <a:solidFill>
                <a:schemeClr val="bg2">
                  <a:lumMod val="60000"/>
                  <a:lumOff val="40000"/>
                </a:schemeClr>
              </a:solidFill>
            </a:endParaRPr>
          </a:p>
          <a:p>
            <a:r>
              <a:rPr lang="en-US" sz="2600" b="1" dirty="0" smtClean="0"/>
              <a:t>Revelation 22:15 KJV</a:t>
            </a:r>
            <a:endParaRPr lang="en-US" sz="2600" dirty="0" smtClean="0"/>
          </a:p>
        </p:txBody>
      </p:sp>
      <p:sp>
        <p:nvSpPr>
          <p:cNvPr id="5" name="TextBox 4"/>
          <p:cNvSpPr txBox="1"/>
          <p:nvPr/>
        </p:nvSpPr>
        <p:spPr>
          <a:xfrm>
            <a:off x="381000" y="3318570"/>
            <a:ext cx="8381999" cy="2893100"/>
          </a:xfrm>
          <a:prstGeom prst="rect">
            <a:avLst/>
          </a:prstGeom>
          <a:noFill/>
        </p:spPr>
        <p:txBody>
          <a:bodyPr wrap="square" rtlCol="0">
            <a:spAutoFit/>
          </a:bodyPr>
          <a:lstStyle/>
          <a:p>
            <a:r>
              <a:rPr lang="en-US" sz="2600" b="1" i="1" dirty="0" smtClean="0">
                <a:solidFill>
                  <a:schemeClr val="bg2">
                    <a:lumMod val="60000"/>
                    <a:lumOff val="40000"/>
                  </a:schemeClr>
                </a:solidFill>
              </a:rPr>
              <a:t>And he shewed me a pure river of water of life, clear as crystal, proceeding out of the throne of God and of the Lamb. In the midst of the street of it, and on either side of the river, was there the tree of life, which bare twelve manner of fruits, and yielded her fruit every month: and the leaves of the tree were for the healing of the nations.</a:t>
            </a:r>
            <a:endParaRPr lang="en-US" sz="2600" dirty="0" smtClean="0">
              <a:solidFill>
                <a:schemeClr val="bg2">
                  <a:lumMod val="60000"/>
                  <a:lumOff val="40000"/>
                </a:schemeClr>
              </a:solidFill>
            </a:endParaRPr>
          </a:p>
          <a:p>
            <a:r>
              <a:rPr lang="en-US" sz="2600" b="1" dirty="0" smtClean="0"/>
              <a:t>Revelation 22:1-2 KJV</a:t>
            </a:r>
            <a:endParaRPr lang="en-US" sz="2600" dirty="0" smtClean="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228600" y="304800"/>
            <a:ext cx="9087744" cy="923330"/>
          </a:xfrm>
          <a:prstGeom prst="rect">
            <a:avLst/>
          </a:prstGeom>
          <a:noFill/>
        </p:spPr>
        <p:txBody>
          <a:bodyPr wrap="none" rtlCol="0">
            <a:spAutoFit/>
          </a:bodyPr>
          <a:lstStyle/>
          <a:p>
            <a:r>
              <a:rPr lang="en-US" sz="5200" dirty="0" smtClean="0">
                <a:solidFill>
                  <a:schemeClr val="bg2">
                    <a:lumMod val="60000"/>
                    <a:lumOff val="40000"/>
                  </a:schemeClr>
                </a:solidFill>
                <a:latin typeface="Storybook" pitchFamily="2" charset="0"/>
              </a:rPr>
              <a:t>The Seven Sealed Scroll</a:t>
            </a:r>
            <a:endParaRPr lang="en-US" sz="5200" dirty="0">
              <a:solidFill>
                <a:schemeClr val="bg2">
                  <a:lumMod val="60000"/>
                  <a:lumOff val="40000"/>
                </a:schemeClr>
              </a:solidFill>
              <a:latin typeface="Storybook" pitchFamily="2" charset="0"/>
            </a:endParaRPr>
          </a:p>
        </p:txBody>
      </p:sp>
      <p:pic>
        <p:nvPicPr>
          <p:cNvPr id="5" name="Picture 4" descr="Image # 2 Scroll.jpg"/>
          <p:cNvPicPr>
            <a:picLocks noChangeAspect="1"/>
          </p:cNvPicPr>
          <p:nvPr/>
        </p:nvPicPr>
        <p:blipFill>
          <a:blip r:embed="rId3" cstate="print"/>
          <a:stretch>
            <a:fillRect/>
          </a:stretch>
        </p:blipFill>
        <p:spPr>
          <a:xfrm>
            <a:off x="1317088" y="1261110"/>
            <a:ext cx="6564992" cy="4987290"/>
          </a:xfrm>
          <a:prstGeom prst="rect">
            <a:avLst/>
          </a:prstGeom>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228600" y="304800"/>
            <a:ext cx="9087744" cy="923330"/>
          </a:xfrm>
          <a:prstGeom prst="rect">
            <a:avLst/>
          </a:prstGeom>
          <a:noFill/>
        </p:spPr>
        <p:txBody>
          <a:bodyPr wrap="none" rtlCol="0">
            <a:spAutoFit/>
          </a:bodyPr>
          <a:lstStyle/>
          <a:p>
            <a:r>
              <a:rPr lang="en-US" sz="5200" dirty="0" smtClean="0">
                <a:solidFill>
                  <a:schemeClr val="bg2">
                    <a:lumMod val="60000"/>
                    <a:lumOff val="40000"/>
                  </a:schemeClr>
                </a:solidFill>
                <a:latin typeface="Storybook" pitchFamily="2" charset="0"/>
              </a:rPr>
              <a:t>The Seven Sealed Scroll</a:t>
            </a:r>
            <a:endParaRPr lang="en-US" sz="5200" dirty="0">
              <a:solidFill>
                <a:schemeClr val="bg2">
                  <a:lumMod val="60000"/>
                  <a:lumOff val="40000"/>
                </a:schemeClr>
              </a:solidFill>
              <a:latin typeface="Storybook" pitchFamily="2" charset="0"/>
            </a:endParaRPr>
          </a:p>
        </p:txBody>
      </p:sp>
      <p:sp>
        <p:nvSpPr>
          <p:cNvPr id="5" name="TextBox 4"/>
          <p:cNvSpPr txBox="1"/>
          <p:nvPr/>
        </p:nvSpPr>
        <p:spPr>
          <a:xfrm>
            <a:off x="457200" y="1828800"/>
            <a:ext cx="8382000" cy="3539430"/>
          </a:xfrm>
          <a:prstGeom prst="rect">
            <a:avLst/>
          </a:prstGeom>
          <a:noFill/>
        </p:spPr>
        <p:txBody>
          <a:bodyPr wrap="square" rtlCol="0">
            <a:spAutoFit/>
          </a:bodyPr>
          <a:lstStyle/>
          <a:p>
            <a:r>
              <a:rPr lang="en-US" sz="2800" dirty="0" smtClean="0"/>
              <a:t>We just saw, in the previous chapter, where God has created a new heaven and a new earth as well as the new Jerusalem. We also saw where God cast the antichrist and the false prophet into the lake of fire. And finally, we see God casting the devil into the lake of fire. So how did God deal with Satan's temporary dominion over the earth? Well, that's where the seven sealed scroll comes in.</a:t>
            </a:r>
            <a:endParaRPr lang="en-US" sz="2800"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6" name="TextBox 5"/>
          <p:cNvSpPr txBox="1"/>
          <p:nvPr/>
        </p:nvSpPr>
        <p:spPr>
          <a:xfrm>
            <a:off x="228600" y="304800"/>
            <a:ext cx="9087744" cy="923330"/>
          </a:xfrm>
          <a:prstGeom prst="rect">
            <a:avLst/>
          </a:prstGeom>
          <a:noFill/>
        </p:spPr>
        <p:txBody>
          <a:bodyPr wrap="none" rtlCol="0">
            <a:spAutoFit/>
          </a:bodyPr>
          <a:lstStyle/>
          <a:p>
            <a:r>
              <a:rPr lang="en-US" sz="5200" dirty="0" smtClean="0">
                <a:solidFill>
                  <a:schemeClr val="bg2">
                    <a:lumMod val="60000"/>
                    <a:lumOff val="40000"/>
                  </a:schemeClr>
                </a:solidFill>
                <a:latin typeface="Storybook" pitchFamily="2" charset="0"/>
              </a:rPr>
              <a:t>The Seven Sealed Scroll</a:t>
            </a:r>
            <a:endParaRPr lang="en-US" sz="5200" dirty="0">
              <a:solidFill>
                <a:schemeClr val="bg2">
                  <a:lumMod val="60000"/>
                  <a:lumOff val="40000"/>
                </a:schemeClr>
              </a:solidFill>
              <a:latin typeface="Storybook" pitchFamily="2" charset="0"/>
            </a:endParaRPr>
          </a:p>
        </p:txBody>
      </p:sp>
      <p:sp>
        <p:nvSpPr>
          <p:cNvPr id="7" name="TextBox 6"/>
          <p:cNvSpPr txBox="1"/>
          <p:nvPr/>
        </p:nvSpPr>
        <p:spPr>
          <a:xfrm>
            <a:off x="1752600" y="1219200"/>
            <a:ext cx="5351209" cy="523220"/>
          </a:xfrm>
          <a:prstGeom prst="rect">
            <a:avLst/>
          </a:prstGeom>
          <a:noFill/>
        </p:spPr>
        <p:txBody>
          <a:bodyPr wrap="none" rtlCol="0">
            <a:spAutoFit/>
          </a:bodyPr>
          <a:lstStyle/>
          <a:p>
            <a:r>
              <a:rPr lang="en-US" sz="2800" dirty="0" smtClean="0"/>
              <a:t>What the Seven Sealed Scroll Is Not</a:t>
            </a:r>
            <a:endParaRPr lang="en-US" sz="2800" dirty="0"/>
          </a:p>
        </p:txBody>
      </p:sp>
      <p:sp>
        <p:nvSpPr>
          <p:cNvPr id="8" name="TextBox 7"/>
          <p:cNvSpPr txBox="1"/>
          <p:nvPr/>
        </p:nvSpPr>
        <p:spPr>
          <a:xfrm>
            <a:off x="533400" y="1981200"/>
            <a:ext cx="8153400" cy="954107"/>
          </a:xfrm>
          <a:prstGeom prst="rect">
            <a:avLst/>
          </a:prstGeom>
          <a:noFill/>
        </p:spPr>
        <p:txBody>
          <a:bodyPr wrap="square" rtlCol="0">
            <a:spAutoFit/>
          </a:bodyPr>
          <a:lstStyle/>
          <a:p>
            <a:r>
              <a:rPr lang="en-US" sz="2800" dirty="0" smtClean="0"/>
              <a:t>One theory is that the seven sealed scroll is the prophecies of the judgments of the tribulation period.</a:t>
            </a:r>
            <a:endParaRPr lang="en-US" sz="2800"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6" name="TextBox 5"/>
          <p:cNvSpPr txBox="1"/>
          <p:nvPr/>
        </p:nvSpPr>
        <p:spPr>
          <a:xfrm>
            <a:off x="228600" y="304800"/>
            <a:ext cx="9087744" cy="923330"/>
          </a:xfrm>
          <a:prstGeom prst="rect">
            <a:avLst/>
          </a:prstGeom>
          <a:noFill/>
        </p:spPr>
        <p:txBody>
          <a:bodyPr wrap="none" rtlCol="0">
            <a:spAutoFit/>
          </a:bodyPr>
          <a:lstStyle/>
          <a:p>
            <a:r>
              <a:rPr lang="en-US" sz="5200" dirty="0" smtClean="0">
                <a:solidFill>
                  <a:schemeClr val="bg2">
                    <a:lumMod val="60000"/>
                    <a:lumOff val="40000"/>
                  </a:schemeClr>
                </a:solidFill>
                <a:latin typeface="Storybook" pitchFamily="2" charset="0"/>
              </a:rPr>
              <a:t>The Seven Sealed Scroll</a:t>
            </a:r>
            <a:endParaRPr lang="en-US" sz="5200" dirty="0">
              <a:solidFill>
                <a:schemeClr val="bg2">
                  <a:lumMod val="60000"/>
                  <a:lumOff val="40000"/>
                </a:schemeClr>
              </a:solidFill>
              <a:latin typeface="Storybook" pitchFamily="2" charset="0"/>
            </a:endParaRPr>
          </a:p>
        </p:txBody>
      </p:sp>
      <p:sp>
        <p:nvSpPr>
          <p:cNvPr id="7" name="TextBox 6"/>
          <p:cNvSpPr txBox="1"/>
          <p:nvPr/>
        </p:nvSpPr>
        <p:spPr>
          <a:xfrm>
            <a:off x="1752600" y="1219200"/>
            <a:ext cx="5351209" cy="523220"/>
          </a:xfrm>
          <a:prstGeom prst="rect">
            <a:avLst/>
          </a:prstGeom>
          <a:noFill/>
        </p:spPr>
        <p:txBody>
          <a:bodyPr wrap="none" rtlCol="0">
            <a:spAutoFit/>
          </a:bodyPr>
          <a:lstStyle/>
          <a:p>
            <a:r>
              <a:rPr lang="en-US" sz="2800" dirty="0" smtClean="0"/>
              <a:t>What the Seven Sealed Scroll Is Not</a:t>
            </a:r>
            <a:endParaRPr lang="en-US" sz="2800" dirty="0"/>
          </a:p>
        </p:txBody>
      </p:sp>
      <p:sp>
        <p:nvSpPr>
          <p:cNvPr id="8" name="TextBox 7"/>
          <p:cNvSpPr txBox="1"/>
          <p:nvPr/>
        </p:nvSpPr>
        <p:spPr>
          <a:xfrm>
            <a:off x="533400" y="1981200"/>
            <a:ext cx="8153400" cy="954107"/>
          </a:xfrm>
          <a:prstGeom prst="rect">
            <a:avLst/>
          </a:prstGeom>
          <a:noFill/>
        </p:spPr>
        <p:txBody>
          <a:bodyPr wrap="square" rtlCol="0">
            <a:spAutoFit/>
          </a:bodyPr>
          <a:lstStyle/>
          <a:p>
            <a:r>
              <a:rPr lang="en-US" sz="2800" dirty="0" smtClean="0"/>
              <a:t>One theory is that the seven sealed scroll is the prophecies of the judgments of the tribulation period.</a:t>
            </a:r>
            <a:endParaRPr lang="en-US" sz="2800" dirty="0"/>
          </a:p>
        </p:txBody>
      </p:sp>
      <p:sp>
        <p:nvSpPr>
          <p:cNvPr id="9" name="TextBox 8"/>
          <p:cNvSpPr txBox="1"/>
          <p:nvPr/>
        </p:nvSpPr>
        <p:spPr>
          <a:xfrm>
            <a:off x="533400" y="3200400"/>
            <a:ext cx="8077200" cy="954107"/>
          </a:xfrm>
          <a:prstGeom prst="rect">
            <a:avLst/>
          </a:prstGeom>
          <a:noFill/>
        </p:spPr>
        <p:txBody>
          <a:bodyPr wrap="square" rtlCol="0">
            <a:spAutoFit/>
          </a:bodyPr>
          <a:lstStyle/>
          <a:p>
            <a:r>
              <a:rPr lang="en-US" sz="2800" dirty="0" smtClean="0"/>
              <a:t>Another theory is that this is the Book of Life with the names of the saints written therein.</a:t>
            </a:r>
            <a:endParaRPr lang="en-US" sz="2800"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228600" y="304800"/>
            <a:ext cx="9087744" cy="923330"/>
          </a:xfrm>
          <a:prstGeom prst="rect">
            <a:avLst/>
          </a:prstGeom>
          <a:noFill/>
        </p:spPr>
        <p:txBody>
          <a:bodyPr wrap="none" rtlCol="0">
            <a:spAutoFit/>
          </a:bodyPr>
          <a:lstStyle/>
          <a:p>
            <a:r>
              <a:rPr lang="en-US" sz="5200" dirty="0" smtClean="0">
                <a:solidFill>
                  <a:schemeClr val="bg2">
                    <a:lumMod val="60000"/>
                    <a:lumOff val="40000"/>
                  </a:schemeClr>
                </a:solidFill>
                <a:latin typeface="Storybook" pitchFamily="2" charset="0"/>
              </a:rPr>
              <a:t>The Seven Sealed Scroll</a:t>
            </a:r>
            <a:endParaRPr lang="en-US" sz="5200" dirty="0">
              <a:solidFill>
                <a:schemeClr val="bg2">
                  <a:lumMod val="60000"/>
                  <a:lumOff val="40000"/>
                </a:schemeClr>
              </a:solidFill>
              <a:latin typeface="Storybook" pitchFamily="2" charset="0"/>
            </a:endParaRPr>
          </a:p>
        </p:txBody>
      </p:sp>
      <p:sp>
        <p:nvSpPr>
          <p:cNvPr id="4" name="TextBox 3"/>
          <p:cNvSpPr txBox="1"/>
          <p:nvPr/>
        </p:nvSpPr>
        <p:spPr>
          <a:xfrm>
            <a:off x="1752600" y="1219200"/>
            <a:ext cx="5351209" cy="523220"/>
          </a:xfrm>
          <a:prstGeom prst="rect">
            <a:avLst/>
          </a:prstGeom>
          <a:noFill/>
        </p:spPr>
        <p:txBody>
          <a:bodyPr wrap="none" rtlCol="0">
            <a:spAutoFit/>
          </a:bodyPr>
          <a:lstStyle/>
          <a:p>
            <a:r>
              <a:rPr lang="en-US" sz="2800" dirty="0" smtClean="0"/>
              <a:t>What the Seven Sealed Scroll Is Not</a:t>
            </a:r>
            <a:endParaRPr lang="en-US" sz="2800" dirty="0"/>
          </a:p>
        </p:txBody>
      </p:sp>
      <p:sp>
        <p:nvSpPr>
          <p:cNvPr id="5" name="TextBox 4"/>
          <p:cNvSpPr txBox="1"/>
          <p:nvPr/>
        </p:nvSpPr>
        <p:spPr>
          <a:xfrm>
            <a:off x="533400" y="1981200"/>
            <a:ext cx="8305800" cy="954107"/>
          </a:xfrm>
          <a:prstGeom prst="rect">
            <a:avLst/>
          </a:prstGeom>
          <a:noFill/>
        </p:spPr>
        <p:txBody>
          <a:bodyPr wrap="square" rtlCol="0">
            <a:spAutoFit/>
          </a:bodyPr>
          <a:lstStyle/>
          <a:p>
            <a:r>
              <a:rPr lang="en-US" sz="2800" dirty="0" smtClean="0"/>
              <a:t>One theory is that the seven sealed scroll is the prophecies of the judgments of the tribulation period.</a:t>
            </a:r>
            <a:endParaRPr lang="en-US" sz="2800" dirty="0"/>
          </a:p>
        </p:txBody>
      </p:sp>
      <p:sp>
        <p:nvSpPr>
          <p:cNvPr id="6" name="TextBox 5"/>
          <p:cNvSpPr txBox="1"/>
          <p:nvPr/>
        </p:nvSpPr>
        <p:spPr>
          <a:xfrm>
            <a:off x="533400" y="3200400"/>
            <a:ext cx="8077200" cy="954107"/>
          </a:xfrm>
          <a:prstGeom prst="rect">
            <a:avLst/>
          </a:prstGeom>
          <a:noFill/>
        </p:spPr>
        <p:txBody>
          <a:bodyPr wrap="square" rtlCol="0">
            <a:spAutoFit/>
          </a:bodyPr>
          <a:lstStyle/>
          <a:p>
            <a:r>
              <a:rPr lang="en-US" sz="2800" dirty="0" smtClean="0"/>
              <a:t>Another theory is that this is the Book of Life with the names of the saints written therein.</a:t>
            </a:r>
            <a:endParaRPr lang="en-US" sz="2800" dirty="0"/>
          </a:p>
        </p:txBody>
      </p:sp>
      <p:sp>
        <p:nvSpPr>
          <p:cNvPr id="7" name="TextBox 6"/>
          <p:cNvSpPr txBox="1"/>
          <p:nvPr/>
        </p:nvSpPr>
        <p:spPr>
          <a:xfrm>
            <a:off x="609600" y="4495800"/>
            <a:ext cx="8001000" cy="1384995"/>
          </a:xfrm>
          <a:prstGeom prst="rect">
            <a:avLst/>
          </a:prstGeom>
          <a:noFill/>
        </p:spPr>
        <p:txBody>
          <a:bodyPr wrap="square" rtlCol="0">
            <a:spAutoFit/>
          </a:bodyPr>
          <a:lstStyle/>
          <a:p>
            <a:r>
              <a:rPr lang="en-US" sz="2800" dirty="0" smtClean="0"/>
              <a:t>Yet another theory claims that the seven sealed scroll is the Word of Salvation and contains the final purposes of God to undo the curse of sin.</a:t>
            </a:r>
            <a:endParaRPr lang="en-US" sz="2800"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228600" y="381000"/>
            <a:ext cx="8691803" cy="646331"/>
          </a:xfrm>
          <a:prstGeom prst="rect">
            <a:avLst/>
          </a:prstGeom>
          <a:noFill/>
        </p:spPr>
        <p:txBody>
          <a:bodyPr wrap="none" rtlCol="0">
            <a:spAutoFit/>
          </a:bodyPr>
          <a:lstStyle/>
          <a:p>
            <a:r>
              <a:rPr lang="en-US" sz="3600" b="1" dirty="0" smtClean="0">
                <a:solidFill>
                  <a:schemeClr val="bg2">
                    <a:lumMod val="60000"/>
                    <a:lumOff val="40000"/>
                  </a:schemeClr>
                </a:solidFill>
                <a:latin typeface="Storybook" pitchFamily="2" charset="0"/>
              </a:rPr>
              <a:t>The Law of the Kinsman Redeemer</a:t>
            </a:r>
            <a:endParaRPr lang="en-US" sz="3600" b="1" dirty="0">
              <a:solidFill>
                <a:schemeClr val="bg2">
                  <a:lumMod val="60000"/>
                  <a:lumOff val="40000"/>
                </a:schemeClr>
              </a:solidFill>
              <a:latin typeface="Storybook" pitchFamily="2" charset="0"/>
            </a:endParaRPr>
          </a:p>
        </p:txBody>
      </p:sp>
      <p:sp>
        <p:nvSpPr>
          <p:cNvPr id="4" name="TextBox 3"/>
          <p:cNvSpPr txBox="1"/>
          <p:nvPr/>
        </p:nvSpPr>
        <p:spPr>
          <a:xfrm>
            <a:off x="533400" y="1371600"/>
            <a:ext cx="8382000" cy="3539430"/>
          </a:xfrm>
          <a:prstGeom prst="rect">
            <a:avLst/>
          </a:prstGeom>
          <a:noFill/>
        </p:spPr>
        <p:txBody>
          <a:bodyPr wrap="square" rtlCol="0">
            <a:spAutoFit/>
          </a:bodyPr>
          <a:lstStyle/>
          <a:p>
            <a:r>
              <a:rPr lang="en-US" sz="2800" dirty="0" smtClean="0"/>
              <a:t>We probably haven't exhausted all the theories that people have put forth, but let's examine what seems to be the most logical and plausible explanation that is based on both scripture, Jewish custom and Roman history. The seven sealed scroll is most likely the title deed to the earth and to all the property associated with the earth. Let's examine the Roman history, the Jewish customs and the scriptures in this respective order.</a:t>
            </a:r>
            <a:endParaRPr lang="en-US" sz="2800"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5" name="TextBox 4"/>
          <p:cNvSpPr txBox="1"/>
          <p:nvPr/>
        </p:nvSpPr>
        <p:spPr>
          <a:xfrm>
            <a:off x="228600" y="381000"/>
            <a:ext cx="8691803" cy="646331"/>
          </a:xfrm>
          <a:prstGeom prst="rect">
            <a:avLst/>
          </a:prstGeom>
          <a:noFill/>
        </p:spPr>
        <p:txBody>
          <a:bodyPr wrap="none" rtlCol="0">
            <a:spAutoFit/>
          </a:bodyPr>
          <a:lstStyle/>
          <a:p>
            <a:r>
              <a:rPr lang="en-US" sz="3600" b="1" dirty="0" smtClean="0">
                <a:solidFill>
                  <a:schemeClr val="bg2">
                    <a:lumMod val="60000"/>
                    <a:lumOff val="40000"/>
                  </a:schemeClr>
                </a:solidFill>
                <a:latin typeface="Storybook" pitchFamily="2" charset="0"/>
              </a:rPr>
              <a:t>The Law of the Kinsman Redeemer</a:t>
            </a:r>
            <a:endParaRPr lang="en-US" sz="3600" b="1" dirty="0">
              <a:solidFill>
                <a:schemeClr val="bg2">
                  <a:lumMod val="60000"/>
                  <a:lumOff val="40000"/>
                </a:schemeClr>
              </a:solidFill>
              <a:latin typeface="Storybook" pitchFamily="2" charset="0"/>
            </a:endParaRPr>
          </a:p>
        </p:txBody>
      </p:sp>
      <p:sp>
        <p:nvSpPr>
          <p:cNvPr id="6" name="TextBox 5"/>
          <p:cNvSpPr txBox="1"/>
          <p:nvPr/>
        </p:nvSpPr>
        <p:spPr>
          <a:xfrm>
            <a:off x="381000" y="1524000"/>
            <a:ext cx="8534400" cy="4401205"/>
          </a:xfrm>
          <a:prstGeom prst="rect">
            <a:avLst/>
          </a:prstGeom>
          <a:noFill/>
        </p:spPr>
        <p:txBody>
          <a:bodyPr wrap="square" rtlCol="0">
            <a:spAutoFit/>
          </a:bodyPr>
          <a:lstStyle/>
          <a:p>
            <a:r>
              <a:rPr lang="en-US" sz="2800" dirty="0" smtClean="0"/>
              <a:t>First, Roman history tells us that when a person wanted to leave a will, or a testament as they called it, they did so in the following manner. The testament was made in the presence of seven witnesses and each witness set their seal to the document or scroll to validate the will. If the document was not sealed with seven seals then the Roman court would invalidate the document. That is not too much different than how we do it today in our society where we use two witnesses as proof that a last will and testament is valid.</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1 Part 7.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228600" y="381000"/>
            <a:ext cx="8691803" cy="646331"/>
          </a:xfrm>
          <a:prstGeom prst="rect">
            <a:avLst/>
          </a:prstGeom>
          <a:noFill/>
        </p:spPr>
        <p:txBody>
          <a:bodyPr wrap="none" rtlCol="0">
            <a:spAutoFit/>
          </a:bodyPr>
          <a:lstStyle/>
          <a:p>
            <a:r>
              <a:rPr lang="en-US" sz="3600" b="1" dirty="0" smtClean="0">
                <a:solidFill>
                  <a:schemeClr val="bg2">
                    <a:lumMod val="60000"/>
                    <a:lumOff val="40000"/>
                  </a:schemeClr>
                </a:solidFill>
                <a:latin typeface="Storybook" pitchFamily="2" charset="0"/>
              </a:rPr>
              <a:t>The Law of the Kinsman Redeemer</a:t>
            </a:r>
            <a:endParaRPr lang="en-US" sz="3600" b="1" dirty="0">
              <a:solidFill>
                <a:schemeClr val="bg2">
                  <a:lumMod val="60000"/>
                  <a:lumOff val="40000"/>
                </a:schemeClr>
              </a:solidFill>
              <a:latin typeface="Storybook" pitchFamily="2" charset="0"/>
            </a:endParaRPr>
          </a:p>
        </p:txBody>
      </p:sp>
      <p:sp>
        <p:nvSpPr>
          <p:cNvPr id="4" name="TextBox 3"/>
          <p:cNvSpPr txBox="1"/>
          <p:nvPr/>
        </p:nvSpPr>
        <p:spPr>
          <a:xfrm>
            <a:off x="304800" y="1219200"/>
            <a:ext cx="8610600" cy="4493538"/>
          </a:xfrm>
          <a:prstGeom prst="rect">
            <a:avLst/>
          </a:prstGeom>
          <a:noFill/>
        </p:spPr>
        <p:txBody>
          <a:bodyPr wrap="square" rtlCol="0">
            <a:spAutoFit/>
          </a:bodyPr>
          <a:lstStyle/>
          <a:p>
            <a:r>
              <a:rPr lang="en-US" sz="2600" dirty="0" smtClean="0"/>
              <a:t>Second, Jewish custom tells us that when a person lost his land due to a debt, the obligations required to reclaim the land were written on two scrolls. One scroll was unsealed so that it could be read and reviewed. It was stored in a public place within the Tabernacle. The other scroll was sealed with seven seals and held by the new owner of the land or in some other secure location for safe keeping by the new owner. The land or property described in the scroll could only be reclaimed by a qualified person. A kinsman redeemer who was willing to pay the price of redemption required to break the seven seals and satisfy the judgment lien identified within the scroll.</a:t>
            </a:r>
            <a:endParaRPr lang="en-US" sz="2600"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228600" y="381000"/>
            <a:ext cx="8691803" cy="646331"/>
          </a:xfrm>
          <a:prstGeom prst="rect">
            <a:avLst/>
          </a:prstGeom>
          <a:noFill/>
        </p:spPr>
        <p:txBody>
          <a:bodyPr wrap="none" rtlCol="0">
            <a:spAutoFit/>
          </a:bodyPr>
          <a:lstStyle/>
          <a:p>
            <a:r>
              <a:rPr lang="en-US" sz="3600" b="1" dirty="0" smtClean="0">
                <a:solidFill>
                  <a:schemeClr val="bg2">
                    <a:lumMod val="60000"/>
                    <a:lumOff val="40000"/>
                  </a:schemeClr>
                </a:solidFill>
                <a:latin typeface="Storybook" pitchFamily="2" charset="0"/>
              </a:rPr>
              <a:t>The Law of the Kinsman Redeemer</a:t>
            </a:r>
            <a:endParaRPr lang="en-US" sz="3600" b="1" dirty="0">
              <a:solidFill>
                <a:schemeClr val="bg2">
                  <a:lumMod val="60000"/>
                  <a:lumOff val="40000"/>
                </a:schemeClr>
              </a:solidFill>
              <a:latin typeface="Storybook" pitchFamily="2" charset="0"/>
            </a:endParaRPr>
          </a:p>
        </p:txBody>
      </p:sp>
      <p:sp>
        <p:nvSpPr>
          <p:cNvPr id="4" name="TextBox 3"/>
          <p:cNvSpPr txBox="1"/>
          <p:nvPr/>
        </p:nvSpPr>
        <p:spPr>
          <a:xfrm>
            <a:off x="533399" y="1371600"/>
            <a:ext cx="8001001" cy="3539430"/>
          </a:xfrm>
          <a:prstGeom prst="rect">
            <a:avLst/>
          </a:prstGeom>
          <a:noFill/>
        </p:spPr>
        <p:txBody>
          <a:bodyPr wrap="square" rtlCol="0">
            <a:spAutoFit/>
          </a:bodyPr>
          <a:lstStyle/>
          <a:p>
            <a:r>
              <a:rPr lang="en-US" sz="2800" dirty="0" smtClean="0"/>
              <a:t>If we look at Leviticus chapter 25 verse 23, we see where God has told His chosen people that the land is not to be sold. Not only does God say that the land is not to be sold, He goes on to say that the land belongs to Him. When Adam sinned, man lost his right of dominion over the earth and Satan assumed that dominion. We also see where God instituted the concept of the kinsman redeemer in verse 25.</a:t>
            </a:r>
            <a:endParaRPr lang="en-US" sz="2800"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228600" y="381000"/>
            <a:ext cx="8691803" cy="646331"/>
          </a:xfrm>
          <a:prstGeom prst="rect">
            <a:avLst/>
          </a:prstGeom>
          <a:noFill/>
        </p:spPr>
        <p:txBody>
          <a:bodyPr wrap="none" rtlCol="0">
            <a:spAutoFit/>
          </a:bodyPr>
          <a:lstStyle/>
          <a:p>
            <a:r>
              <a:rPr lang="en-US" sz="3600" b="1" dirty="0" smtClean="0">
                <a:solidFill>
                  <a:schemeClr val="bg2">
                    <a:lumMod val="60000"/>
                    <a:lumOff val="40000"/>
                  </a:schemeClr>
                </a:solidFill>
                <a:latin typeface="Storybook" pitchFamily="2" charset="0"/>
              </a:rPr>
              <a:t>The Law of the Kinsman Redeemer</a:t>
            </a:r>
            <a:endParaRPr lang="en-US" sz="3600" b="1" dirty="0">
              <a:solidFill>
                <a:schemeClr val="bg2">
                  <a:lumMod val="60000"/>
                  <a:lumOff val="40000"/>
                </a:schemeClr>
              </a:solidFill>
              <a:latin typeface="Storybook" pitchFamily="2" charset="0"/>
            </a:endParaRPr>
          </a:p>
        </p:txBody>
      </p:sp>
      <p:sp>
        <p:nvSpPr>
          <p:cNvPr id="4" name="TextBox 3"/>
          <p:cNvSpPr txBox="1"/>
          <p:nvPr/>
        </p:nvSpPr>
        <p:spPr>
          <a:xfrm>
            <a:off x="457201" y="1600200"/>
            <a:ext cx="8229600" cy="1384995"/>
          </a:xfrm>
          <a:prstGeom prst="rect">
            <a:avLst/>
          </a:prstGeom>
          <a:noFill/>
        </p:spPr>
        <p:txBody>
          <a:bodyPr wrap="square" rtlCol="0">
            <a:spAutoFit/>
          </a:bodyPr>
          <a:lstStyle/>
          <a:p>
            <a:r>
              <a:rPr lang="en-US" sz="2800" i="1" dirty="0" smtClean="0">
                <a:solidFill>
                  <a:schemeClr val="bg2">
                    <a:lumMod val="60000"/>
                    <a:lumOff val="40000"/>
                  </a:schemeClr>
                </a:solidFill>
              </a:rPr>
              <a:t>The land shall not be sold for ever: for the land is mine; for ye are strangers and sojourners with me.</a:t>
            </a:r>
            <a:endParaRPr lang="en-US" sz="2800" dirty="0" smtClean="0">
              <a:solidFill>
                <a:schemeClr val="bg2">
                  <a:lumMod val="60000"/>
                  <a:lumOff val="40000"/>
                </a:schemeClr>
              </a:solidFill>
            </a:endParaRPr>
          </a:p>
          <a:p>
            <a:r>
              <a:rPr lang="en-US" sz="2800" b="1" dirty="0" smtClean="0"/>
              <a:t>Leviticus 25:23 KJV</a:t>
            </a:r>
            <a:endParaRPr lang="en-US" sz="2800" dirty="0" smtClean="0"/>
          </a:p>
        </p:txBody>
      </p:sp>
      <p:sp>
        <p:nvSpPr>
          <p:cNvPr id="5" name="TextBox 4"/>
          <p:cNvSpPr txBox="1"/>
          <p:nvPr/>
        </p:nvSpPr>
        <p:spPr>
          <a:xfrm>
            <a:off x="457200" y="3429000"/>
            <a:ext cx="8229600" cy="1815882"/>
          </a:xfrm>
          <a:prstGeom prst="rect">
            <a:avLst/>
          </a:prstGeom>
          <a:noFill/>
        </p:spPr>
        <p:txBody>
          <a:bodyPr wrap="square" rtlCol="0">
            <a:spAutoFit/>
          </a:bodyPr>
          <a:lstStyle/>
          <a:p>
            <a:r>
              <a:rPr lang="en-US" sz="2800" i="1" dirty="0" smtClean="0">
                <a:solidFill>
                  <a:schemeClr val="bg2">
                    <a:lumMod val="60000"/>
                    <a:lumOff val="40000"/>
                  </a:schemeClr>
                </a:solidFill>
              </a:rPr>
              <a:t>If thy brother be waxen poor, and hath sold away some of his possession, and if any of his kin come to redeem it, then shall he redeem that which his brother sold.</a:t>
            </a:r>
            <a:endParaRPr lang="en-US" sz="2800" dirty="0" smtClean="0">
              <a:solidFill>
                <a:schemeClr val="bg2">
                  <a:lumMod val="60000"/>
                  <a:lumOff val="40000"/>
                </a:schemeClr>
              </a:solidFill>
            </a:endParaRPr>
          </a:p>
          <a:p>
            <a:r>
              <a:rPr lang="en-US" sz="2800" b="1" dirty="0" smtClean="0"/>
              <a:t>Leviticus 25:25 KJV</a:t>
            </a:r>
            <a:endParaRPr lang="en-US" sz="2800" dirty="0" smtClean="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228600" y="381000"/>
            <a:ext cx="8691803" cy="646331"/>
          </a:xfrm>
          <a:prstGeom prst="rect">
            <a:avLst/>
          </a:prstGeom>
          <a:noFill/>
        </p:spPr>
        <p:txBody>
          <a:bodyPr wrap="none" rtlCol="0">
            <a:spAutoFit/>
          </a:bodyPr>
          <a:lstStyle/>
          <a:p>
            <a:r>
              <a:rPr lang="en-US" sz="3600" b="1" dirty="0" smtClean="0">
                <a:solidFill>
                  <a:schemeClr val="bg2">
                    <a:lumMod val="60000"/>
                    <a:lumOff val="40000"/>
                  </a:schemeClr>
                </a:solidFill>
                <a:latin typeface="Storybook" pitchFamily="2" charset="0"/>
              </a:rPr>
              <a:t>The Law of the Kinsman Redeemer</a:t>
            </a:r>
            <a:endParaRPr lang="en-US" sz="3600" b="1" dirty="0">
              <a:solidFill>
                <a:schemeClr val="bg2">
                  <a:lumMod val="60000"/>
                  <a:lumOff val="40000"/>
                </a:schemeClr>
              </a:solidFill>
              <a:latin typeface="Storybook" pitchFamily="2" charset="0"/>
            </a:endParaRPr>
          </a:p>
        </p:txBody>
      </p:sp>
      <p:sp>
        <p:nvSpPr>
          <p:cNvPr id="4" name="TextBox 3"/>
          <p:cNvSpPr txBox="1"/>
          <p:nvPr/>
        </p:nvSpPr>
        <p:spPr>
          <a:xfrm>
            <a:off x="381000" y="1143000"/>
            <a:ext cx="8534400" cy="5262979"/>
          </a:xfrm>
          <a:prstGeom prst="rect">
            <a:avLst/>
          </a:prstGeom>
          <a:noFill/>
        </p:spPr>
        <p:txBody>
          <a:bodyPr wrap="square" rtlCol="0">
            <a:spAutoFit/>
          </a:bodyPr>
          <a:lstStyle/>
          <a:p>
            <a:r>
              <a:rPr lang="en-US" sz="2800" dirty="0" smtClean="0"/>
              <a:t>When we go to purchase a piece of property today, some properties are considered to be unimproved while others are improved. An unimproved property would be a piece of vacant land, while an improved property is considered to be one that has a structure of some type on it. Man was God's improvement to planet earth. If we look at Colossians chapter 1 and Hebrews chapter 9, we see where the death of God's Son paid the redemptive price for mankind's transgressions. Not only did God need to reclaim the land that was lost through sin, but God also needed to pay the price for mankind's sin through the shedding of blood. </a:t>
            </a:r>
            <a:endParaRPr lang="en-US" sz="2800"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228600" y="381000"/>
            <a:ext cx="8691803" cy="646331"/>
          </a:xfrm>
          <a:prstGeom prst="rect">
            <a:avLst/>
          </a:prstGeom>
          <a:noFill/>
        </p:spPr>
        <p:txBody>
          <a:bodyPr wrap="none" rtlCol="0">
            <a:spAutoFit/>
          </a:bodyPr>
          <a:lstStyle/>
          <a:p>
            <a:r>
              <a:rPr lang="en-US" sz="3600" b="1" dirty="0" smtClean="0">
                <a:solidFill>
                  <a:schemeClr val="bg2">
                    <a:lumMod val="60000"/>
                    <a:lumOff val="40000"/>
                  </a:schemeClr>
                </a:solidFill>
                <a:latin typeface="Storybook" pitchFamily="2" charset="0"/>
              </a:rPr>
              <a:t>The Law of the Kinsman Redeemer</a:t>
            </a:r>
            <a:endParaRPr lang="en-US" sz="3600" b="1" dirty="0">
              <a:solidFill>
                <a:schemeClr val="bg2">
                  <a:lumMod val="60000"/>
                  <a:lumOff val="40000"/>
                </a:schemeClr>
              </a:solidFill>
              <a:latin typeface="Storybook" pitchFamily="2" charset="0"/>
            </a:endParaRPr>
          </a:p>
        </p:txBody>
      </p:sp>
      <p:sp>
        <p:nvSpPr>
          <p:cNvPr id="4" name="TextBox 3"/>
          <p:cNvSpPr txBox="1"/>
          <p:nvPr/>
        </p:nvSpPr>
        <p:spPr>
          <a:xfrm>
            <a:off x="381001" y="1371600"/>
            <a:ext cx="8381999" cy="4401205"/>
          </a:xfrm>
          <a:prstGeom prst="rect">
            <a:avLst/>
          </a:prstGeom>
          <a:noFill/>
        </p:spPr>
        <p:txBody>
          <a:bodyPr wrap="square" rtlCol="0">
            <a:spAutoFit/>
          </a:bodyPr>
          <a:lstStyle/>
          <a:p>
            <a:r>
              <a:rPr lang="en-US" sz="2800" dirty="0" smtClean="0"/>
              <a:t>What God really wants back is man. Man is God's prized possession. God desired man and desired to have fellowship with man, and God was willing to pay the price to reclaim man and to redeem man. According to the law of the kinsman redeemer, the new owner of the land could not keep the land if the original owner had the means to pay the price to redeem the land. In Peter, we are told that Christ died, shedding His sinless blood to redeem us from the debt of sin we are all bound to. We only need to avail ourselves of His redemption.</a:t>
            </a:r>
            <a:endParaRPr lang="en-US" sz="2800"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228600" y="381000"/>
            <a:ext cx="8691803" cy="646331"/>
          </a:xfrm>
          <a:prstGeom prst="rect">
            <a:avLst/>
          </a:prstGeom>
          <a:noFill/>
        </p:spPr>
        <p:txBody>
          <a:bodyPr wrap="none" rtlCol="0">
            <a:spAutoFit/>
          </a:bodyPr>
          <a:lstStyle/>
          <a:p>
            <a:r>
              <a:rPr lang="en-US" sz="3600" b="1" dirty="0" smtClean="0">
                <a:solidFill>
                  <a:schemeClr val="bg2">
                    <a:lumMod val="60000"/>
                    <a:lumOff val="40000"/>
                  </a:schemeClr>
                </a:solidFill>
                <a:latin typeface="Storybook" pitchFamily="2" charset="0"/>
              </a:rPr>
              <a:t>The Law of the Kinsman Redeemer</a:t>
            </a:r>
            <a:endParaRPr lang="en-US" sz="3600" b="1" dirty="0">
              <a:solidFill>
                <a:schemeClr val="bg2">
                  <a:lumMod val="60000"/>
                  <a:lumOff val="40000"/>
                </a:schemeClr>
              </a:solidFill>
              <a:latin typeface="Storybook" pitchFamily="2" charset="0"/>
            </a:endParaRPr>
          </a:p>
        </p:txBody>
      </p:sp>
      <p:sp>
        <p:nvSpPr>
          <p:cNvPr id="4" name="TextBox 3"/>
          <p:cNvSpPr txBox="1"/>
          <p:nvPr/>
        </p:nvSpPr>
        <p:spPr>
          <a:xfrm>
            <a:off x="533400" y="1447800"/>
            <a:ext cx="8382000" cy="2677656"/>
          </a:xfrm>
          <a:prstGeom prst="rect">
            <a:avLst/>
          </a:prstGeom>
          <a:noFill/>
        </p:spPr>
        <p:txBody>
          <a:bodyPr wrap="square" rtlCol="0">
            <a:spAutoFit/>
          </a:bodyPr>
          <a:lstStyle/>
          <a:p>
            <a:r>
              <a:rPr lang="en-US" sz="2800" dirty="0" smtClean="0">
                <a:solidFill>
                  <a:schemeClr val="bg2">
                    <a:lumMod val="60000"/>
                    <a:lumOff val="40000"/>
                  </a:schemeClr>
                </a:solidFill>
              </a:rPr>
              <a:t>Forasmuch as ye know that ye were not redeemed with corruptible things, as silver and gold, from your vain conversation received by tradition from your fathers; But with the precious blood of Christ, as of a lamb without blemish and without spot:</a:t>
            </a:r>
          </a:p>
          <a:p>
            <a:r>
              <a:rPr lang="en-US" sz="2800" b="1" dirty="0" smtClean="0"/>
              <a:t>1 Peter 1:18-19 KJV</a:t>
            </a:r>
            <a:endParaRPr lang="en-US" sz="2800" dirty="0" smtClean="0"/>
          </a:p>
        </p:txBody>
      </p:sp>
      <p:sp>
        <p:nvSpPr>
          <p:cNvPr id="5" name="TextBox 4"/>
          <p:cNvSpPr txBox="1"/>
          <p:nvPr/>
        </p:nvSpPr>
        <p:spPr>
          <a:xfrm>
            <a:off x="685800" y="4495800"/>
            <a:ext cx="8077200" cy="1815882"/>
          </a:xfrm>
          <a:prstGeom prst="rect">
            <a:avLst/>
          </a:prstGeom>
          <a:noFill/>
        </p:spPr>
        <p:txBody>
          <a:bodyPr wrap="square" rtlCol="0">
            <a:spAutoFit/>
          </a:bodyPr>
          <a:lstStyle/>
          <a:p>
            <a:r>
              <a:rPr lang="en-US" sz="2800" i="1" dirty="0" smtClean="0">
                <a:solidFill>
                  <a:schemeClr val="bg2">
                    <a:lumMod val="60000"/>
                    <a:lumOff val="40000"/>
                  </a:schemeClr>
                </a:solidFill>
              </a:rPr>
              <a:t>For there is one God, and one mediator between God and men, the man Christ Jesus; Who gave himself a ransom for all, to be testified in due time.</a:t>
            </a:r>
            <a:endParaRPr lang="en-US" sz="2800" dirty="0" smtClean="0">
              <a:solidFill>
                <a:schemeClr val="bg2">
                  <a:lumMod val="60000"/>
                  <a:lumOff val="40000"/>
                </a:schemeClr>
              </a:solidFill>
            </a:endParaRPr>
          </a:p>
          <a:p>
            <a:r>
              <a:rPr lang="en-US" sz="2800" b="1" dirty="0" smtClean="0"/>
              <a:t>1 Timothy 2:5-6 KJV</a:t>
            </a:r>
            <a:endParaRPr lang="en-US" sz="2800"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228600" y="381000"/>
            <a:ext cx="8691803" cy="646331"/>
          </a:xfrm>
          <a:prstGeom prst="rect">
            <a:avLst/>
          </a:prstGeom>
          <a:noFill/>
        </p:spPr>
        <p:txBody>
          <a:bodyPr wrap="none" rtlCol="0">
            <a:spAutoFit/>
          </a:bodyPr>
          <a:lstStyle/>
          <a:p>
            <a:r>
              <a:rPr lang="en-US" sz="3600" b="1" dirty="0" smtClean="0">
                <a:solidFill>
                  <a:schemeClr val="bg2">
                    <a:lumMod val="60000"/>
                    <a:lumOff val="40000"/>
                  </a:schemeClr>
                </a:solidFill>
                <a:latin typeface="Storybook" pitchFamily="2" charset="0"/>
              </a:rPr>
              <a:t>The Law of the Kinsmen Redeemer</a:t>
            </a:r>
            <a:endParaRPr lang="en-US" sz="3600" b="1" dirty="0">
              <a:solidFill>
                <a:schemeClr val="bg2">
                  <a:lumMod val="60000"/>
                  <a:lumOff val="40000"/>
                </a:schemeClr>
              </a:solidFill>
              <a:latin typeface="Storybook" pitchFamily="2" charset="0"/>
            </a:endParaRPr>
          </a:p>
        </p:txBody>
      </p:sp>
      <p:sp>
        <p:nvSpPr>
          <p:cNvPr id="4" name="TextBox 3"/>
          <p:cNvSpPr txBox="1"/>
          <p:nvPr/>
        </p:nvSpPr>
        <p:spPr>
          <a:xfrm>
            <a:off x="609600" y="1295400"/>
            <a:ext cx="8153400" cy="3539430"/>
          </a:xfrm>
          <a:prstGeom prst="rect">
            <a:avLst/>
          </a:prstGeom>
          <a:noFill/>
        </p:spPr>
        <p:txBody>
          <a:bodyPr wrap="square" rtlCol="0">
            <a:spAutoFit/>
          </a:bodyPr>
          <a:lstStyle/>
          <a:p>
            <a:r>
              <a:rPr lang="en-US" sz="2800" dirty="0" smtClean="0"/>
              <a:t>The seven sealed book, here in Revelation, is the redemption paper for reclaiming the earth that was lost to Satan by Adam when he committed sin in the garden of Eden. God gave Adam authority over the earth and over all creatures on the earth but when Adam sinned, he relinquished that authority to Satan. So why didn't God just send an angelic being like Michael or Gabriel to redeem man?</a:t>
            </a:r>
            <a:endParaRPr lang="en-US" sz="2800"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228600" y="381000"/>
            <a:ext cx="8691803" cy="646331"/>
          </a:xfrm>
          <a:prstGeom prst="rect">
            <a:avLst/>
          </a:prstGeom>
          <a:noFill/>
        </p:spPr>
        <p:txBody>
          <a:bodyPr wrap="none" rtlCol="0">
            <a:spAutoFit/>
          </a:bodyPr>
          <a:lstStyle/>
          <a:p>
            <a:r>
              <a:rPr lang="en-US" sz="3600" b="1" dirty="0" smtClean="0">
                <a:solidFill>
                  <a:schemeClr val="bg2">
                    <a:lumMod val="60000"/>
                    <a:lumOff val="40000"/>
                  </a:schemeClr>
                </a:solidFill>
                <a:latin typeface="Storybook" pitchFamily="2" charset="0"/>
              </a:rPr>
              <a:t>The Law of the Kinsmen Redeemer</a:t>
            </a:r>
            <a:endParaRPr lang="en-US" sz="3600" b="1" dirty="0">
              <a:solidFill>
                <a:schemeClr val="bg2">
                  <a:lumMod val="60000"/>
                  <a:lumOff val="40000"/>
                </a:schemeClr>
              </a:solidFill>
              <a:latin typeface="Storybook" pitchFamily="2" charset="0"/>
            </a:endParaRPr>
          </a:p>
        </p:txBody>
      </p:sp>
      <p:sp>
        <p:nvSpPr>
          <p:cNvPr id="4" name="TextBox 3"/>
          <p:cNvSpPr txBox="1"/>
          <p:nvPr/>
        </p:nvSpPr>
        <p:spPr>
          <a:xfrm>
            <a:off x="457201" y="1447800"/>
            <a:ext cx="8382000" cy="4401205"/>
          </a:xfrm>
          <a:prstGeom prst="rect">
            <a:avLst/>
          </a:prstGeom>
          <a:noFill/>
        </p:spPr>
        <p:txBody>
          <a:bodyPr wrap="square" rtlCol="0">
            <a:spAutoFit/>
          </a:bodyPr>
          <a:lstStyle/>
          <a:p>
            <a:r>
              <a:rPr lang="en-US" sz="2800" dirty="0" smtClean="0"/>
              <a:t>The answer to that is very simple. The redeemer had to be a man, the redeemer had to be a part of the human race. The law of the kinsman redeemer specified that the redeemer had to be a qualified relative. This is why John wept when initially no man was found to open the book. He knew an angel wouldn't do, the redeemer had to be a man. As we said earlier, the hope of the Christian church and even of the whole world is dependent on a kinsman redeemer being able to open this seven sealed book in order to redeem mankind.</a:t>
            </a:r>
            <a:endParaRPr lang="en-US" sz="2800"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228600" y="381000"/>
            <a:ext cx="8691803" cy="646331"/>
          </a:xfrm>
          <a:prstGeom prst="rect">
            <a:avLst/>
          </a:prstGeom>
          <a:noFill/>
        </p:spPr>
        <p:txBody>
          <a:bodyPr wrap="none" rtlCol="0">
            <a:spAutoFit/>
          </a:bodyPr>
          <a:lstStyle/>
          <a:p>
            <a:r>
              <a:rPr lang="en-US" sz="3600" b="1" dirty="0" smtClean="0">
                <a:solidFill>
                  <a:schemeClr val="bg2">
                    <a:lumMod val="60000"/>
                    <a:lumOff val="40000"/>
                  </a:schemeClr>
                </a:solidFill>
                <a:latin typeface="Storybook" pitchFamily="2" charset="0"/>
              </a:rPr>
              <a:t>The Law of the Kinsman Redeemer</a:t>
            </a:r>
            <a:endParaRPr lang="en-US" sz="3600" b="1" dirty="0">
              <a:solidFill>
                <a:schemeClr val="bg2">
                  <a:lumMod val="60000"/>
                  <a:lumOff val="40000"/>
                </a:schemeClr>
              </a:solidFill>
              <a:latin typeface="Storybook" pitchFamily="2" charset="0"/>
            </a:endParaRPr>
          </a:p>
        </p:txBody>
      </p:sp>
      <p:sp>
        <p:nvSpPr>
          <p:cNvPr id="4" name="TextBox 3"/>
          <p:cNvSpPr txBox="1"/>
          <p:nvPr/>
        </p:nvSpPr>
        <p:spPr>
          <a:xfrm>
            <a:off x="533400" y="1371600"/>
            <a:ext cx="8229600" cy="3970318"/>
          </a:xfrm>
          <a:prstGeom prst="rect">
            <a:avLst/>
          </a:prstGeom>
          <a:noFill/>
        </p:spPr>
        <p:txBody>
          <a:bodyPr wrap="square" rtlCol="0">
            <a:spAutoFit/>
          </a:bodyPr>
          <a:lstStyle/>
          <a:p>
            <a:r>
              <a:rPr lang="en-US" sz="2800" dirty="0" smtClean="0"/>
              <a:t>When Christ was born of the virgin Mary, He met the condition of being a kinsman redeemer because He became a part of the human race. When Christ died a sinless death on the cross, He earned the right to redeem the earth back from Satan. Jesus earned not only the right to redeem the earth but to also redeem God's lost possession, mankind. The shedding of His innocent and worthy blood legally discharged the lien on the souls of all men.</a:t>
            </a:r>
            <a:endParaRPr lang="en-US" sz="2800"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228600" y="381000"/>
            <a:ext cx="8691803" cy="646331"/>
          </a:xfrm>
          <a:prstGeom prst="rect">
            <a:avLst/>
          </a:prstGeom>
          <a:noFill/>
        </p:spPr>
        <p:txBody>
          <a:bodyPr wrap="none" rtlCol="0">
            <a:spAutoFit/>
          </a:bodyPr>
          <a:lstStyle/>
          <a:p>
            <a:r>
              <a:rPr lang="en-US" sz="3600" b="1" dirty="0" smtClean="0">
                <a:solidFill>
                  <a:schemeClr val="bg2">
                    <a:lumMod val="60000"/>
                    <a:lumOff val="40000"/>
                  </a:schemeClr>
                </a:solidFill>
                <a:latin typeface="Storybook" pitchFamily="2" charset="0"/>
              </a:rPr>
              <a:t>The Law of the Kinsman Redeemer</a:t>
            </a:r>
            <a:endParaRPr lang="en-US" sz="3600" b="1" dirty="0">
              <a:solidFill>
                <a:schemeClr val="bg2">
                  <a:lumMod val="60000"/>
                  <a:lumOff val="40000"/>
                </a:schemeClr>
              </a:solidFill>
              <a:latin typeface="Storybook" pitchFamily="2" charset="0"/>
            </a:endParaRPr>
          </a:p>
        </p:txBody>
      </p:sp>
      <p:sp>
        <p:nvSpPr>
          <p:cNvPr id="4" name="TextBox 3"/>
          <p:cNvSpPr txBox="1"/>
          <p:nvPr/>
        </p:nvSpPr>
        <p:spPr>
          <a:xfrm>
            <a:off x="533400" y="1524000"/>
            <a:ext cx="8382000" cy="3539430"/>
          </a:xfrm>
          <a:prstGeom prst="rect">
            <a:avLst/>
          </a:prstGeom>
          <a:noFill/>
        </p:spPr>
        <p:txBody>
          <a:bodyPr wrap="square" rtlCol="0">
            <a:spAutoFit/>
          </a:bodyPr>
          <a:lstStyle/>
          <a:p>
            <a:r>
              <a:rPr lang="en-US" sz="2800" dirty="0" smtClean="0"/>
              <a:t>The seven sealed book is the title deed to the earth and to man, God's improvement to the earth. The four beasts and the four and twenty elders are Christ's witnesses to His payment to reclaim that which had been lost. When Adam sinned, he lost the title deed of earth to Satan. When Christ died on the cross He earned the right to take back that title deed from Satan and the seals are now in the process of being opened.</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1 Part 7_1.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990600" y="228600"/>
            <a:ext cx="7428637" cy="1569660"/>
          </a:xfrm>
          <a:prstGeom prst="rect">
            <a:avLst/>
          </a:prstGeom>
          <a:noFill/>
        </p:spPr>
        <p:txBody>
          <a:bodyPr wrap="none" rtlCol="0">
            <a:spAutoFit/>
          </a:bodyPr>
          <a:lstStyle/>
          <a:p>
            <a:r>
              <a:rPr lang="en-US" sz="9600" dirty="0" smtClean="0">
                <a:latin typeface="Storybook" pitchFamily="2" charset="0"/>
              </a:rPr>
              <a:t>Conclusion</a:t>
            </a:r>
            <a:endParaRPr lang="en-US" sz="9600" dirty="0">
              <a:latin typeface="Storybook" pitchFamily="2" charset="0"/>
            </a:endParaRPr>
          </a:p>
        </p:txBody>
      </p:sp>
      <p:sp>
        <p:nvSpPr>
          <p:cNvPr id="5" name="TextBox 4"/>
          <p:cNvSpPr txBox="1"/>
          <p:nvPr/>
        </p:nvSpPr>
        <p:spPr>
          <a:xfrm>
            <a:off x="457200" y="1752600"/>
            <a:ext cx="8458200" cy="4401205"/>
          </a:xfrm>
          <a:prstGeom prst="rect">
            <a:avLst/>
          </a:prstGeom>
          <a:noFill/>
        </p:spPr>
        <p:txBody>
          <a:bodyPr wrap="square" rtlCol="0">
            <a:spAutoFit/>
          </a:bodyPr>
          <a:lstStyle/>
          <a:p>
            <a:r>
              <a:rPr lang="en-US" sz="2800" dirty="0" smtClean="0"/>
              <a:t>We have looked at a lot of prophecies and reviewed a lot of scriptures. And while you may not agree with all our view points, the one thing that most of us do agree on is that spiritually speaking, time is short. It seems every- where you look people are noticing signs and there is a general feeling that something is about to happen. The question is, What do we do about it? That's a very good question, because if we don't ask that question it is very likely that we will simply continue on as we are and do nothing about it.</a:t>
            </a:r>
            <a:endParaRPr lang="en-US" sz="2800"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990600" y="228600"/>
            <a:ext cx="7428637" cy="1569660"/>
          </a:xfrm>
          <a:prstGeom prst="rect">
            <a:avLst/>
          </a:prstGeom>
          <a:noFill/>
        </p:spPr>
        <p:txBody>
          <a:bodyPr wrap="none" rtlCol="0">
            <a:spAutoFit/>
          </a:bodyPr>
          <a:lstStyle/>
          <a:p>
            <a:r>
              <a:rPr lang="en-US" sz="9600" dirty="0" smtClean="0">
                <a:latin typeface="Storybook" pitchFamily="2" charset="0"/>
              </a:rPr>
              <a:t>Conclusion</a:t>
            </a:r>
            <a:endParaRPr lang="en-US" sz="9600" dirty="0">
              <a:latin typeface="Storybook" pitchFamily="2" charset="0"/>
            </a:endParaRPr>
          </a:p>
        </p:txBody>
      </p:sp>
      <p:pic>
        <p:nvPicPr>
          <p:cNvPr id="4" name="Picture 3" descr="church-age-is-over Alt.jpg"/>
          <p:cNvPicPr>
            <a:picLocks noChangeAspect="1"/>
          </p:cNvPicPr>
          <p:nvPr/>
        </p:nvPicPr>
        <p:blipFill>
          <a:blip r:embed="rId3" cstate="print"/>
          <a:stretch>
            <a:fillRect/>
          </a:stretch>
        </p:blipFill>
        <p:spPr>
          <a:xfrm>
            <a:off x="152400" y="1828800"/>
            <a:ext cx="8886825" cy="4238625"/>
          </a:xfrm>
          <a:prstGeom prst="rect">
            <a:avLst/>
          </a:prstGeom>
        </p:spPr>
      </p:pic>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990600" y="228600"/>
            <a:ext cx="7428637" cy="1569660"/>
          </a:xfrm>
          <a:prstGeom prst="rect">
            <a:avLst/>
          </a:prstGeom>
          <a:noFill/>
        </p:spPr>
        <p:txBody>
          <a:bodyPr wrap="none" rtlCol="0">
            <a:spAutoFit/>
          </a:bodyPr>
          <a:lstStyle/>
          <a:p>
            <a:r>
              <a:rPr lang="en-US" sz="9600" dirty="0" smtClean="0">
                <a:latin typeface="Storybook" pitchFamily="2" charset="0"/>
              </a:rPr>
              <a:t>Conclusion</a:t>
            </a:r>
            <a:endParaRPr lang="en-US" sz="9600" dirty="0">
              <a:latin typeface="Storybook" pitchFamily="2" charset="0"/>
            </a:endParaRPr>
          </a:p>
        </p:txBody>
      </p:sp>
      <p:sp>
        <p:nvSpPr>
          <p:cNvPr id="4" name="TextBox 3"/>
          <p:cNvSpPr txBox="1"/>
          <p:nvPr/>
        </p:nvSpPr>
        <p:spPr>
          <a:xfrm>
            <a:off x="381000" y="2057400"/>
            <a:ext cx="8229600" cy="3539430"/>
          </a:xfrm>
          <a:prstGeom prst="rect">
            <a:avLst/>
          </a:prstGeom>
          <a:noFill/>
        </p:spPr>
        <p:txBody>
          <a:bodyPr wrap="square" rtlCol="0">
            <a:spAutoFit/>
          </a:bodyPr>
          <a:lstStyle/>
          <a:p>
            <a:r>
              <a:rPr lang="en-US" sz="2800" dirty="0" smtClean="0"/>
              <a:t>The hardest thing for any of us to see, is our own faults. Take an alcoholic for example. The most difficult part of an alcoholic's recovery is getting him to admit that he is an alcoholic. It seems that we as Christians aren't too much different from the alcoholic. Earlier, we identified the Laodicean church as representative of our time. And what did Christ have to say about the Laodicean church?</a:t>
            </a:r>
            <a:endParaRPr lang="en-US" sz="2800"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990600" y="228600"/>
            <a:ext cx="7428637" cy="1569660"/>
          </a:xfrm>
          <a:prstGeom prst="rect">
            <a:avLst/>
          </a:prstGeom>
          <a:noFill/>
        </p:spPr>
        <p:txBody>
          <a:bodyPr wrap="none" rtlCol="0">
            <a:spAutoFit/>
          </a:bodyPr>
          <a:lstStyle/>
          <a:p>
            <a:r>
              <a:rPr lang="en-US" sz="9600" dirty="0" smtClean="0">
                <a:latin typeface="Storybook" pitchFamily="2" charset="0"/>
              </a:rPr>
              <a:t>Conclusion</a:t>
            </a:r>
            <a:endParaRPr lang="en-US" sz="9600" dirty="0">
              <a:latin typeface="Storybook" pitchFamily="2" charset="0"/>
            </a:endParaRPr>
          </a:p>
        </p:txBody>
      </p:sp>
      <p:sp>
        <p:nvSpPr>
          <p:cNvPr id="4" name="TextBox 3"/>
          <p:cNvSpPr txBox="1"/>
          <p:nvPr/>
        </p:nvSpPr>
        <p:spPr>
          <a:xfrm>
            <a:off x="304800" y="1828800"/>
            <a:ext cx="8610600" cy="4401205"/>
          </a:xfrm>
          <a:prstGeom prst="rect">
            <a:avLst/>
          </a:prstGeom>
          <a:noFill/>
        </p:spPr>
        <p:txBody>
          <a:bodyPr wrap="square" rtlCol="0">
            <a:spAutoFit/>
          </a:bodyPr>
          <a:lstStyle/>
          <a:p>
            <a:r>
              <a:rPr lang="en-US" sz="2800" dirty="0" smtClean="0">
                <a:solidFill>
                  <a:schemeClr val="bg2">
                    <a:lumMod val="60000"/>
                    <a:lumOff val="40000"/>
                  </a:schemeClr>
                </a:solidFill>
              </a:rPr>
              <a:t>So then because thou art lukewarm, and neither cold nor hot, I will spue thee out of my mouth. Because thou sayest, I am rich, and increased with goods, and have need of nothing; and knowest not that thou art wretched, and miserable, and poor, and blind, and naked: I counsel thee to buy of me gold tried in the fire, that thou mayest be rich; and white raiment, that thou mayest be clothed, and that the shame of thy nakedness do not appear; and anoint thine eyes with eyesalve, that thou mayest see.</a:t>
            </a:r>
          </a:p>
          <a:p>
            <a:r>
              <a:rPr lang="en-US" sz="2800" dirty="0" smtClean="0"/>
              <a:t>Rev 3:16-18 KJV</a:t>
            </a:r>
            <a:endParaRPr lang="en-US" sz="2800"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990600" y="228600"/>
            <a:ext cx="7428637" cy="1569660"/>
          </a:xfrm>
          <a:prstGeom prst="rect">
            <a:avLst/>
          </a:prstGeom>
          <a:noFill/>
        </p:spPr>
        <p:txBody>
          <a:bodyPr wrap="none" rtlCol="0">
            <a:spAutoFit/>
          </a:bodyPr>
          <a:lstStyle/>
          <a:p>
            <a:r>
              <a:rPr lang="en-US" sz="9600" dirty="0" smtClean="0">
                <a:latin typeface="Storybook" pitchFamily="2" charset="0"/>
              </a:rPr>
              <a:t>Conclusion</a:t>
            </a:r>
            <a:endParaRPr lang="en-US" sz="9600" dirty="0">
              <a:latin typeface="Storybook" pitchFamily="2" charset="0"/>
            </a:endParaRPr>
          </a:p>
        </p:txBody>
      </p:sp>
      <p:sp>
        <p:nvSpPr>
          <p:cNvPr id="4" name="TextBox 3"/>
          <p:cNvSpPr txBox="1"/>
          <p:nvPr/>
        </p:nvSpPr>
        <p:spPr>
          <a:xfrm>
            <a:off x="762001" y="1828800"/>
            <a:ext cx="8077199" cy="3970318"/>
          </a:xfrm>
          <a:prstGeom prst="rect">
            <a:avLst/>
          </a:prstGeom>
          <a:noFill/>
        </p:spPr>
        <p:txBody>
          <a:bodyPr wrap="square" rtlCol="0">
            <a:spAutoFit/>
          </a:bodyPr>
          <a:lstStyle/>
          <a:p>
            <a:r>
              <a:rPr lang="en-US" sz="2800" dirty="0" smtClean="0"/>
              <a:t>Just like the alcoholic, the hardest part in getting the Laodicean church member the help he needs, is to get him to admit his need. For many, going to church is a habitual routine not a holy rite. For many, living and acting differently, out of church than in church, is an accepted norm when it should be an unacceptable exception. The point is, God wants a holy church, a people exemplifying a life that Christ Himself would live if He were walking in our shoes today.</a:t>
            </a:r>
            <a:endParaRPr lang="en-US" sz="2800"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227777" y="304800"/>
            <a:ext cx="8916223" cy="523220"/>
          </a:xfrm>
          <a:prstGeom prst="rect">
            <a:avLst/>
          </a:prstGeom>
          <a:noFill/>
        </p:spPr>
        <p:txBody>
          <a:bodyPr wrap="none" rtlCol="0">
            <a:spAutoFit/>
          </a:bodyPr>
          <a:lstStyle/>
          <a:p>
            <a:r>
              <a:rPr lang="en-US" sz="2800" b="1" dirty="0" smtClean="0">
                <a:latin typeface="Storybook" pitchFamily="2" charset="0"/>
              </a:rPr>
              <a:t>Examining the Spiritual Health of Our Society</a:t>
            </a:r>
            <a:endParaRPr lang="en-US" sz="2800" b="1" dirty="0">
              <a:latin typeface="Storybook" pitchFamily="2" charset="0"/>
            </a:endParaRPr>
          </a:p>
        </p:txBody>
      </p:sp>
      <p:sp>
        <p:nvSpPr>
          <p:cNvPr id="4" name="TextBox 3"/>
          <p:cNvSpPr txBox="1"/>
          <p:nvPr/>
        </p:nvSpPr>
        <p:spPr>
          <a:xfrm>
            <a:off x="457200" y="1219200"/>
            <a:ext cx="8229600" cy="4832092"/>
          </a:xfrm>
          <a:prstGeom prst="rect">
            <a:avLst/>
          </a:prstGeom>
          <a:noFill/>
        </p:spPr>
        <p:txBody>
          <a:bodyPr wrap="square" rtlCol="0">
            <a:spAutoFit/>
          </a:bodyPr>
          <a:lstStyle/>
          <a:p>
            <a:r>
              <a:rPr lang="en-US" sz="2800" dirty="0" smtClean="0"/>
              <a:t>The Ten Commandments are a good reference point to measure not only the spiritual health of the Laodicean church in our society, but also the spiritual health of our American society in general. We see evidence of the Ten Commandments and other Judeo-Christian symbols and scriptures mingled throughout America's most prominent landmarks. Since the latter half of the twentieth century, there has been an ongoing assault to discredit America's ties to its spiritual heritage. The founding fathers intentions were to keep the state out of the church not the church out of the state. </a:t>
            </a:r>
            <a:endParaRPr lang="en-US" sz="2800"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4" name="Rectangle 3"/>
          <p:cNvSpPr/>
          <p:nvPr/>
        </p:nvSpPr>
        <p:spPr>
          <a:xfrm>
            <a:off x="227777" y="304800"/>
            <a:ext cx="8916223" cy="523220"/>
          </a:xfrm>
          <a:prstGeom prst="rect">
            <a:avLst/>
          </a:prstGeom>
        </p:spPr>
        <p:txBody>
          <a:bodyPr wrap="none">
            <a:spAutoFit/>
          </a:bodyPr>
          <a:lstStyle/>
          <a:p>
            <a:r>
              <a:rPr lang="en-US" sz="2800" b="1" dirty="0" smtClean="0">
                <a:latin typeface="Storybook" pitchFamily="2" charset="0"/>
              </a:rPr>
              <a:t>Examining the Spiritual Health of Our Society</a:t>
            </a:r>
            <a:endParaRPr lang="en-US" sz="2800" b="1" dirty="0">
              <a:latin typeface="Storybook" pitchFamily="2" charset="0"/>
            </a:endParaRPr>
          </a:p>
        </p:txBody>
      </p:sp>
      <p:sp>
        <p:nvSpPr>
          <p:cNvPr id="5" name="TextBox 4"/>
          <p:cNvSpPr txBox="1"/>
          <p:nvPr/>
        </p:nvSpPr>
        <p:spPr>
          <a:xfrm>
            <a:off x="381001" y="1219200"/>
            <a:ext cx="8534399" cy="4832092"/>
          </a:xfrm>
          <a:prstGeom prst="rect">
            <a:avLst/>
          </a:prstGeom>
          <a:noFill/>
        </p:spPr>
        <p:txBody>
          <a:bodyPr wrap="square" rtlCol="0">
            <a:spAutoFit/>
          </a:bodyPr>
          <a:lstStyle/>
          <a:p>
            <a:r>
              <a:rPr lang="en-US" sz="2800" dirty="0" smtClean="0"/>
              <a:t>The founding fathers intentions were to keep the state out of the church not the church out of the state. In today's society, marriage is seen as an institution of the state. Early in the United States, some churches accepted marriage based on the statement of a man and a woman agreeing to live in a marital state. By the nineteenth century marriage licenses were common in the United States and today a church can't perform a marriage without a state license. The state is now in the process of redefining marriage and what was once the dominion the church, has become the dominion of the state.</a:t>
            </a:r>
            <a:endParaRPr lang="en-US" sz="2800"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Rectangle 2"/>
          <p:cNvSpPr/>
          <p:nvPr/>
        </p:nvSpPr>
        <p:spPr>
          <a:xfrm>
            <a:off x="227777" y="304800"/>
            <a:ext cx="8916223" cy="523220"/>
          </a:xfrm>
          <a:prstGeom prst="rect">
            <a:avLst/>
          </a:prstGeom>
        </p:spPr>
        <p:txBody>
          <a:bodyPr wrap="none">
            <a:spAutoFit/>
          </a:bodyPr>
          <a:lstStyle/>
          <a:p>
            <a:r>
              <a:rPr lang="en-US" sz="2800" b="1" dirty="0" smtClean="0">
                <a:latin typeface="Storybook" pitchFamily="2" charset="0"/>
              </a:rPr>
              <a:t>Examining the Spiritual Health of Our Society</a:t>
            </a:r>
            <a:endParaRPr lang="en-US" sz="2800" b="1" dirty="0">
              <a:latin typeface="Storybook" pitchFamily="2" charset="0"/>
            </a:endParaRPr>
          </a:p>
        </p:txBody>
      </p:sp>
      <p:sp>
        <p:nvSpPr>
          <p:cNvPr id="4" name="TextBox 3"/>
          <p:cNvSpPr txBox="1"/>
          <p:nvPr/>
        </p:nvSpPr>
        <p:spPr>
          <a:xfrm>
            <a:off x="304800" y="990600"/>
            <a:ext cx="8610600" cy="5262979"/>
          </a:xfrm>
          <a:prstGeom prst="rect">
            <a:avLst/>
          </a:prstGeom>
          <a:noFill/>
        </p:spPr>
        <p:txBody>
          <a:bodyPr wrap="square" rtlCol="0">
            <a:spAutoFit/>
          </a:bodyPr>
          <a:lstStyle/>
          <a:p>
            <a:r>
              <a:rPr lang="en-US" sz="2400" dirty="0" smtClean="0"/>
              <a:t>In colonial America, it was common for children to be home schooled or for the schools to be run by churches. At the beginning of the Twentieth Century, many classrooms started each day with the pledge of allegiance, a prayer and a scripture reading from the Bible. By the end of the Twentieth Century, prayer had been banned from the classroom and any public functions of the school, including sports and social activities. The Twentieth Century has also seen the teaching of the theory of evolution and the Biblical story of the Creation has been banned. So what we have in the Twentieth Century is a state that has made it illegal for a child not to attend school yet that student has been forbidden their right to worship or call upon their God while doing so. The same state government that was originally founded to provide </a:t>
            </a:r>
            <a:r>
              <a:rPr lang="en-US" sz="2400" b="1" dirty="0" smtClean="0">
                <a:solidFill>
                  <a:srgbClr val="FFFF00"/>
                </a:solidFill>
              </a:rPr>
              <a:t>freedom of religion </a:t>
            </a:r>
            <a:r>
              <a:rPr lang="en-US" sz="2400" dirty="0" smtClean="0"/>
              <a:t>has twisted the founders concept to mean </a:t>
            </a:r>
            <a:r>
              <a:rPr lang="en-US" sz="2400" b="1" dirty="0" smtClean="0">
                <a:solidFill>
                  <a:srgbClr val="FFFF00"/>
                </a:solidFill>
              </a:rPr>
              <a:t>freedom from religion</a:t>
            </a:r>
            <a:r>
              <a:rPr lang="en-US" sz="2400" dirty="0" smtClean="0"/>
              <a:t>.</a:t>
            </a:r>
            <a:endParaRPr lang="en-US" sz="2400"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Rectangle 2"/>
          <p:cNvSpPr/>
          <p:nvPr/>
        </p:nvSpPr>
        <p:spPr>
          <a:xfrm>
            <a:off x="227777" y="304800"/>
            <a:ext cx="8916223" cy="523220"/>
          </a:xfrm>
          <a:prstGeom prst="rect">
            <a:avLst/>
          </a:prstGeom>
        </p:spPr>
        <p:txBody>
          <a:bodyPr wrap="none">
            <a:spAutoFit/>
          </a:bodyPr>
          <a:lstStyle/>
          <a:p>
            <a:r>
              <a:rPr lang="en-US" sz="2800" b="1" dirty="0" smtClean="0">
                <a:latin typeface="Storybook" pitchFamily="2" charset="0"/>
              </a:rPr>
              <a:t>Examining the Spiritual Health of Our Society</a:t>
            </a:r>
            <a:endParaRPr lang="en-US" sz="2800" b="1" dirty="0">
              <a:latin typeface="Storybook" pitchFamily="2" charset="0"/>
            </a:endParaRPr>
          </a:p>
        </p:txBody>
      </p:sp>
      <p:sp>
        <p:nvSpPr>
          <p:cNvPr id="4" name="TextBox 3"/>
          <p:cNvSpPr txBox="1"/>
          <p:nvPr/>
        </p:nvSpPr>
        <p:spPr>
          <a:xfrm>
            <a:off x="304800" y="1066800"/>
            <a:ext cx="8610600" cy="5293757"/>
          </a:xfrm>
          <a:prstGeom prst="rect">
            <a:avLst/>
          </a:prstGeom>
          <a:noFill/>
        </p:spPr>
        <p:txBody>
          <a:bodyPr wrap="square" rtlCol="0">
            <a:spAutoFit/>
          </a:bodyPr>
          <a:lstStyle/>
          <a:p>
            <a:r>
              <a:rPr lang="en-US" sz="2600" dirty="0" smtClean="0"/>
              <a:t>Let's look at the Internal Revenue Service and the 501C tax code. The first income tax was a temporary tax levied in 1862 by the Union to pay for the cost of the Civil War. In 1913 the Sixteenth Amendment to the Constitution was ratified allowing the government to collect taxes on income. Prior to 1954, churches were automatically exempt from taxation, but in 1954 Senator Lyndon B. Johnson introduced a bill that made it illegal for a church to openly speak out against anything that the government declared "legal," even if it is immoral, such as abortion or homosexuality. If a church speaks out, it jeopardizes its tax exempt status. The effect is that free speech within the church is under attack and the churches voice against sin has been stifled.</a:t>
            </a:r>
            <a:endParaRPr lang="en-US" sz="2600"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Rectangle 2"/>
          <p:cNvSpPr/>
          <p:nvPr/>
        </p:nvSpPr>
        <p:spPr>
          <a:xfrm>
            <a:off x="227777" y="304800"/>
            <a:ext cx="8916223" cy="523220"/>
          </a:xfrm>
          <a:prstGeom prst="rect">
            <a:avLst/>
          </a:prstGeom>
        </p:spPr>
        <p:txBody>
          <a:bodyPr wrap="none">
            <a:spAutoFit/>
          </a:bodyPr>
          <a:lstStyle/>
          <a:p>
            <a:r>
              <a:rPr lang="en-US" sz="2800" b="1" dirty="0" smtClean="0">
                <a:latin typeface="Storybook" pitchFamily="2" charset="0"/>
              </a:rPr>
              <a:t>Examining the Spiritual Health of Our Society</a:t>
            </a:r>
            <a:endParaRPr lang="en-US" sz="2800" b="1" dirty="0">
              <a:latin typeface="Storybook" pitchFamily="2" charset="0"/>
            </a:endParaRPr>
          </a:p>
        </p:txBody>
      </p:sp>
      <p:sp>
        <p:nvSpPr>
          <p:cNvPr id="4" name="TextBox 3"/>
          <p:cNvSpPr txBox="1"/>
          <p:nvPr/>
        </p:nvSpPr>
        <p:spPr>
          <a:xfrm>
            <a:off x="228600" y="1066800"/>
            <a:ext cx="8763000" cy="5262979"/>
          </a:xfrm>
          <a:prstGeom prst="rect">
            <a:avLst/>
          </a:prstGeom>
          <a:noFill/>
        </p:spPr>
        <p:txBody>
          <a:bodyPr wrap="square" rtlCol="0">
            <a:spAutoFit/>
          </a:bodyPr>
          <a:lstStyle/>
          <a:p>
            <a:r>
              <a:rPr lang="en-US" sz="2800" dirty="0" smtClean="0"/>
              <a:t>Since colonial days, our country has had Blue Laws. A Blue Law is a law that prohibits commercial activity on Sunday. Many states and towns passed laws to forbid merchants and laborers from working on Sunday. These laws were not based on concerns that workers deserved a day of rest. Instead, they were meant to respect the Christian Sabbath and were directed at personal activities regarded as moral offenses, such as gambling or the consumption of alcohol. Prior to the twentieth century most all non-essential businesses were closed on Sunday. Only hospitals, inns for lodging and feeding guests and a few other necessary businesses were open for business.</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506968"/>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Storybook" pitchFamily="2" charset="0"/>
                <a:ea typeface="Calibri" pitchFamily="34" charset="0"/>
                <a:cs typeface="Times New Roman" pitchFamily="18" charset="0"/>
              </a:rPr>
              <a:t>The Three Woes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risk Extended" pitchFamily="2" charset="0"/>
                <a:ea typeface="Calibri" pitchFamily="34" charset="0"/>
                <a:cs typeface="Times New Roman" pitchFamily="18" charset="0"/>
              </a:rPr>
              <a:t>A Guide to Understanding Revelation and End Time Prophecies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3962400" y="1676400"/>
            <a:ext cx="1236236" cy="369332"/>
          </a:xfrm>
          <a:prstGeom prst="rect">
            <a:avLst/>
          </a:prstGeom>
          <a:noFill/>
        </p:spPr>
        <p:txBody>
          <a:bodyPr wrap="none" rtlCol="0">
            <a:spAutoFit/>
          </a:bodyPr>
          <a:lstStyle/>
          <a:p>
            <a:r>
              <a:rPr lang="en-US" dirty="0" smtClean="0">
                <a:latin typeface="Lobster" pitchFamily="2" charset="0"/>
              </a:rPr>
              <a:t>Bible Study</a:t>
            </a:r>
          </a:p>
        </p:txBody>
      </p:sp>
      <p:sp>
        <p:nvSpPr>
          <p:cNvPr id="5" name="TextBox 4"/>
          <p:cNvSpPr txBox="1"/>
          <p:nvPr/>
        </p:nvSpPr>
        <p:spPr>
          <a:xfrm>
            <a:off x="457200" y="2438400"/>
            <a:ext cx="8170827" cy="923330"/>
          </a:xfrm>
          <a:prstGeom prst="rect">
            <a:avLst/>
          </a:prstGeom>
          <a:noFill/>
        </p:spPr>
        <p:txBody>
          <a:bodyPr wrap="none" rtlCol="0">
            <a:spAutoFit/>
          </a:bodyPr>
          <a:lstStyle/>
          <a:p>
            <a:r>
              <a:rPr lang="en-US" dirty="0" smtClean="0">
                <a:solidFill>
                  <a:schemeClr val="bg2">
                    <a:lumMod val="60000"/>
                    <a:lumOff val="40000"/>
                  </a:schemeClr>
                </a:solidFill>
                <a:latin typeface="Lobster" pitchFamily="2" charset="0"/>
              </a:rPr>
              <a:t>Day  1	-	Discovering Revelation’s T imeline &amp; Are We Living in the End Times?</a:t>
            </a:r>
          </a:p>
          <a:p>
            <a:r>
              <a:rPr lang="en-US" dirty="0" smtClean="0">
                <a:solidFill>
                  <a:schemeClr val="bg2">
                    <a:lumMod val="60000"/>
                    <a:lumOff val="40000"/>
                  </a:schemeClr>
                </a:solidFill>
                <a:latin typeface="Lobster" pitchFamily="2" charset="0"/>
              </a:rPr>
              <a:t> </a:t>
            </a:r>
          </a:p>
          <a:p>
            <a:r>
              <a:rPr lang="en-US" dirty="0" smtClean="0">
                <a:solidFill>
                  <a:schemeClr val="bg2">
                    <a:lumMod val="60000"/>
                    <a:lumOff val="40000"/>
                  </a:schemeClr>
                </a:solidFill>
                <a:latin typeface="Lobster" pitchFamily="2" charset="0"/>
              </a:rPr>
              <a:t>				Chapters 1 thru 4</a:t>
            </a:r>
          </a:p>
        </p:txBody>
      </p:sp>
      <p:sp>
        <p:nvSpPr>
          <p:cNvPr id="6" name="TextBox 5"/>
          <p:cNvSpPr txBox="1"/>
          <p:nvPr/>
        </p:nvSpPr>
        <p:spPr>
          <a:xfrm>
            <a:off x="381000" y="3810000"/>
            <a:ext cx="8060220" cy="923330"/>
          </a:xfrm>
          <a:prstGeom prst="rect">
            <a:avLst/>
          </a:prstGeom>
          <a:noFill/>
        </p:spPr>
        <p:txBody>
          <a:bodyPr wrap="none" rtlCol="0">
            <a:spAutoFit/>
          </a:bodyPr>
          <a:lstStyle/>
          <a:p>
            <a:r>
              <a:rPr lang="en-US" dirty="0" smtClean="0">
                <a:latin typeface="Lobster" pitchFamily="2" charset="0"/>
              </a:rPr>
              <a:t>Day  2	-	Understanding Revelation’s Mysteries &amp; God's Assigned Feast Days</a:t>
            </a:r>
          </a:p>
          <a:p>
            <a:r>
              <a:rPr lang="en-US" dirty="0" smtClean="0">
                <a:latin typeface="Lobster" pitchFamily="2" charset="0"/>
              </a:rPr>
              <a:t> </a:t>
            </a:r>
          </a:p>
          <a:p>
            <a:r>
              <a:rPr lang="en-US" dirty="0" smtClean="0">
                <a:latin typeface="Lobster" pitchFamily="2" charset="0"/>
              </a:rPr>
              <a:t>				Chapters 5 thru 7</a:t>
            </a:r>
          </a:p>
        </p:txBody>
      </p:sp>
      <p:sp>
        <p:nvSpPr>
          <p:cNvPr id="7" name="TextBox 6"/>
          <p:cNvSpPr txBox="1"/>
          <p:nvPr/>
        </p:nvSpPr>
        <p:spPr>
          <a:xfrm>
            <a:off x="381000" y="5029200"/>
            <a:ext cx="8970597" cy="923330"/>
          </a:xfrm>
          <a:prstGeom prst="rect">
            <a:avLst/>
          </a:prstGeom>
          <a:noFill/>
        </p:spPr>
        <p:txBody>
          <a:bodyPr wrap="none" rtlCol="0">
            <a:spAutoFit/>
          </a:bodyPr>
          <a:lstStyle/>
          <a:p>
            <a:r>
              <a:rPr lang="en-US" dirty="0" smtClean="0">
                <a:latin typeface="Lobster" pitchFamily="2" charset="0"/>
              </a:rPr>
              <a:t>Day  3	-	Post End Time Prophecies &amp; The Rapture of the Church	</a:t>
            </a:r>
          </a:p>
          <a:p>
            <a:r>
              <a:rPr lang="en-US" dirty="0" smtClean="0">
                <a:latin typeface="Lobster" pitchFamily="2" charset="0"/>
              </a:rPr>
              <a:t> </a:t>
            </a:r>
          </a:p>
          <a:p>
            <a:r>
              <a:rPr lang="en-US" dirty="0" smtClean="0">
                <a:latin typeface="Lobster" pitchFamily="2" charset="0"/>
              </a:rPr>
              <a:t>				Chapters 8 thru 11 and Bonus Material on the Rapture</a:t>
            </a:r>
          </a:p>
        </p:txBody>
      </p:sp>
      <p:sp>
        <p:nvSpPr>
          <p:cNvPr id="8" name="TextBox 7"/>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1 Part 7_2.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Rectangle 2"/>
          <p:cNvSpPr/>
          <p:nvPr/>
        </p:nvSpPr>
        <p:spPr>
          <a:xfrm>
            <a:off x="227777" y="304800"/>
            <a:ext cx="8916223" cy="523220"/>
          </a:xfrm>
          <a:prstGeom prst="rect">
            <a:avLst/>
          </a:prstGeom>
        </p:spPr>
        <p:txBody>
          <a:bodyPr wrap="none">
            <a:spAutoFit/>
          </a:bodyPr>
          <a:lstStyle/>
          <a:p>
            <a:r>
              <a:rPr lang="en-US" sz="2800" b="1" dirty="0" smtClean="0">
                <a:latin typeface="Storybook" pitchFamily="2" charset="0"/>
              </a:rPr>
              <a:t>Examining the Spiritual Health of Our Society</a:t>
            </a:r>
            <a:endParaRPr lang="en-US" sz="2800" b="1" dirty="0">
              <a:latin typeface="Storybook" pitchFamily="2" charset="0"/>
            </a:endParaRPr>
          </a:p>
        </p:txBody>
      </p:sp>
      <p:sp>
        <p:nvSpPr>
          <p:cNvPr id="4" name="TextBox 3"/>
          <p:cNvSpPr txBox="1"/>
          <p:nvPr/>
        </p:nvSpPr>
        <p:spPr>
          <a:xfrm>
            <a:off x="457200" y="1219200"/>
            <a:ext cx="8382000" cy="4401205"/>
          </a:xfrm>
          <a:prstGeom prst="rect">
            <a:avLst/>
          </a:prstGeom>
          <a:noFill/>
        </p:spPr>
        <p:txBody>
          <a:bodyPr wrap="square" rtlCol="0">
            <a:spAutoFit/>
          </a:bodyPr>
          <a:lstStyle/>
          <a:p>
            <a:r>
              <a:rPr lang="en-US" sz="2800" dirty="0" smtClean="0"/>
              <a:t>The Blue Laws were challenged in Court for financial reasons and it was ruled that historically the laws had a religious motivation and were designed to promote the concepts of Christian theology. The Court then ruled that the law did not infringed on an individual's religious freedom but that it only caused financial loss. The Blue Laws survived the Supreme Court but they have all but died in the face of America's moral decline. The only Blue Laws that remain are the few related to Sunday liquor sales.</a:t>
            </a:r>
            <a:endParaRPr lang="en-US" sz="2800"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Rectangle 2"/>
          <p:cNvSpPr/>
          <p:nvPr/>
        </p:nvSpPr>
        <p:spPr>
          <a:xfrm>
            <a:off x="227777" y="304800"/>
            <a:ext cx="8916223" cy="523220"/>
          </a:xfrm>
          <a:prstGeom prst="rect">
            <a:avLst/>
          </a:prstGeom>
        </p:spPr>
        <p:txBody>
          <a:bodyPr wrap="none">
            <a:spAutoFit/>
          </a:bodyPr>
          <a:lstStyle/>
          <a:p>
            <a:r>
              <a:rPr lang="en-US" sz="2800" b="1" dirty="0" smtClean="0">
                <a:latin typeface="Storybook" pitchFamily="2" charset="0"/>
              </a:rPr>
              <a:t>Examining the Spiritual Health of Our Society</a:t>
            </a:r>
            <a:endParaRPr lang="en-US" sz="2800" b="1" dirty="0">
              <a:latin typeface="Storybook" pitchFamily="2" charset="0"/>
            </a:endParaRPr>
          </a:p>
        </p:txBody>
      </p:sp>
      <p:sp>
        <p:nvSpPr>
          <p:cNvPr id="4" name="TextBox 3"/>
          <p:cNvSpPr txBox="1"/>
          <p:nvPr/>
        </p:nvSpPr>
        <p:spPr>
          <a:xfrm>
            <a:off x="457200" y="1219200"/>
            <a:ext cx="8458200" cy="4401205"/>
          </a:xfrm>
          <a:prstGeom prst="rect">
            <a:avLst/>
          </a:prstGeom>
          <a:noFill/>
        </p:spPr>
        <p:txBody>
          <a:bodyPr wrap="square" rtlCol="0">
            <a:spAutoFit/>
          </a:bodyPr>
          <a:lstStyle/>
          <a:p>
            <a:r>
              <a:rPr lang="en-US" sz="2800" dirty="0" smtClean="0"/>
              <a:t>So despite the attempt to alter history, the evidence still points to the fact that America's founders intentionally worked to establish a new type of republic. A republic based on Judeo-Christian principals and morals. A republic that believed in the biblical God of Israel. A republic that believed in God's Ten Commandments and God's moral laws. A republic that derived its power from God and a republic that must answer to God morally. A republic that established freedom of religion not freedom from religion.</a:t>
            </a:r>
            <a:endParaRPr lang="en-US" sz="2800"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Rectangle 2"/>
          <p:cNvSpPr/>
          <p:nvPr/>
        </p:nvSpPr>
        <p:spPr>
          <a:xfrm>
            <a:off x="227777" y="304800"/>
            <a:ext cx="8771953" cy="523220"/>
          </a:xfrm>
          <a:prstGeom prst="rect">
            <a:avLst/>
          </a:prstGeom>
        </p:spPr>
        <p:txBody>
          <a:bodyPr wrap="none">
            <a:spAutoFit/>
          </a:bodyPr>
          <a:lstStyle/>
          <a:p>
            <a:r>
              <a:rPr lang="en-US" sz="2800" b="1" dirty="0" smtClean="0">
                <a:latin typeface="Storybook" pitchFamily="2" charset="0"/>
              </a:rPr>
              <a:t>Examining the Spiritual Health of the Church</a:t>
            </a:r>
            <a:endParaRPr lang="en-US" sz="2800" b="1" dirty="0">
              <a:latin typeface="Storybook" pitchFamily="2" charset="0"/>
            </a:endParaRPr>
          </a:p>
        </p:txBody>
      </p:sp>
      <p:sp>
        <p:nvSpPr>
          <p:cNvPr id="4" name="TextBox 3"/>
          <p:cNvSpPr txBox="1"/>
          <p:nvPr/>
        </p:nvSpPr>
        <p:spPr>
          <a:xfrm>
            <a:off x="304800" y="1295400"/>
            <a:ext cx="8610600" cy="3970318"/>
          </a:xfrm>
          <a:prstGeom prst="rect">
            <a:avLst/>
          </a:prstGeom>
          <a:noFill/>
        </p:spPr>
        <p:txBody>
          <a:bodyPr wrap="square" rtlCol="0">
            <a:spAutoFit/>
          </a:bodyPr>
          <a:lstStyle/>
          <a:p>
            <a:r>
              <a:rPr lang="en-US" sz="2800" dirty="0" smtClean="0"/>
              <a:t>So exactly what are these Ten Commandments that the atheists and the anti-god group hate and fear so much? As the name implies, there are ten of them and they are commands. One might also think of them as laws, or rules or instructions. Much like how a parent might instruct a child. The Ten Commandments can easily be divided into two groups. The first four commandments deal with man's relationship to God and the last six deal with man's relationship to his fellow man. </a:t>
            </a:r>
            <a:endParaRPr lang="en-US" sz="2800" dirty="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Rectangle 2"/>
          <p:cNvSpPr/>
          <p:nvPr/>
        </p:nvSpPr>
        <p:spPr>
          <a:xfrm>
            <a:off x="227777" y="304800"/>
            <a:ext cx="8771953" cy="523220"/>
          </a:xfrm>
          <a:prstGeom prst="rect">
            <a:avLst/>
          </a:prstGeom>
        </p:spPr>
        <p:txBody>
          <a:bodyPr wrap="none">
            <a:spAutoFit/>
          </a:bodyPr>
          <a:lstStyle/>
          <a:p>
            <a:r>
              <a:rPr lang="en-US" sz="2800" b="1" dirty="0" smtClean="0">
                <a:latin typeface="Storybook" pitchFamily="2" charset="0"/>
              </a:rPr>
              <a:t>Examining the Spiritual Health of the Church</a:t>
            </a:r>
            <a:endParaRPr lang="en-US" sz="2800" b="1" dirty="0">
              <a:latin typeface="Storybook" pitchFamily="2" charset="0"/>
            </a:endParaRPr>
          </a:p>
        </p:txBody>
      </p:sp>
      <p:sp>
        <p:nvSpPr>
          <p:cNvPr id="4" name="TextBox 3"/>
          <p:cNvSpPr txBox="1"/>
          <p:nvPr/>
        </p:nvSpPr>
        <p:spPr>
          <a:xfrm>
            <a:off x="685800" y="1295400"/>
            <a:ext cx="8077200" cy="4401205"/>
          </a:xfrm>
          <a:prstGeom prst="rect">
            <a:avLst/>
          </a:prstGeom>
          <a:noFill/>
        </p:spPr>
        <p:txBody>
          <a:bodyPr wrap="square" rtlCol="0">
            <a:spAutoFit/>
          </a:bodyPr>
          <a:lstStyle/>
          <a:p>
            <a:r>
              <a:rPr lang="en-US" sz="2800" dirty="0" smtClean="0"/>
              <a:t>It seems that most of America today, including many of those associated with some church body, tend to totally ignore the commandments of God. The only commandments they follow are those command- ments that have penalties attached to them according to America's civil law. One might argue that the only commandments the typical American follows are number 6, thou shalt not murder and number 8, thou shalt not steal. Then it might be questioned, are the commandments being kept or simply civil law?</a:t>
            </a:r>
            <a:endParaRPr lang="en-US" sz="2800" dirty="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Rectangle 2"/>
          <p:cNvSpPr/>
          <p:nvPr/>
        </p:nvSpPr>
        <p:spPr>
          <a:xfrm>
            <a:off x="227777" y="304800"/>
            <a:ext cx="8771953" cy="523220"/>
          </a:xfrm>
          <a:prstGeom prst="rect">
            <a:avLst/>
          </a:prstGeom>
        </p:spPr>
        <p:txBody>
          <a:bodyPr wrap="none">
            <a:spAutoFit/>
          </a:bodyPr>
          <a:lstStyle/>
          <a:p>
            <a:r>
              <a:rPr lang="en-US" sz="2800" b="1" dirty="0" smtClean="0">
                <a:latin typeface="Storybook" pitchFamily="2" charset="0"/>
              </a:rPr>
              <a:t>Examining the Spiritual Health of the Church</a:t>
            </a:r>
            <a:endParaRPr lang="en-US" sz="2800" b="1" dirty="0">
              <a:latin typeface="Storybook" pitchFamily="2" charset="0"/>
            </a:endParaRPr>
          </a:p>
        </p:txBody>
      </p:sp>
      <p:sp>
        <p:nvSpPr>
          <p:cNvPr id="4" name="TextBox 3"/>
          <p:cNvSpPr txBox="1"/>
          <p:nvPr/>
        </p:nvSpPr>
        <p:spPr>
          <a:xfrm>
            <a:off x="457201" y="1143000"/>
            <a:ext cx="8305799" cy="3970318"/>
          </a:xfrm>
          <a:prstGeom prst="rect">
            <a:avLst/>
          </a:prstGeom>
          <a:noFill/>
        </p:spPr>
        <p:txBody>
          <a:bodyPr wrap="square" rtlCol="0">
            <a:spAutoFit/>
          </a:bodyPr>
          <a:lstStyle/>
          <a:p>
            <a:r>
              <a:rPr lang="en-US" sz="2800" dirty="0" smtClean="0"/>
              <a:t>When you think of the ten commandments, what is the first one that comes to your mind? Is it "thou shalt not kill (murder)"? When you give your child a list of chores or duties to be performed, how do you prioritize the list? Do you put the least important chore or duty first? No, of course not. You put the most important one first, then followed by the one you consider to be next in importance. The order of importance to your child never enters your thinking. </a:t>
            </a:r>
            <a:endParaRPr lang="en-US" sz="2800"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Rectangle 2"/>
          <p:cNvSpPr/>
          <p:nvPr/>
        </p:nvSpPr>
        <p:spPr>
          <a:xfrm>
            <a:off x="227777" y="304800"/>
            <a:ext cx="8771953" cy="523220"/>
          </a:xfrm>
          <a:prstGeom prst="rect">
            <a:avLst/>
          </a:prstGeom>
        </p:spPr>
        <p:txBody>
          <a:bodyPr wrap="none">
            <a:spAutoFit/>
          </a:bodyPr>
          <a:lstStyle/>
          <a:p>
            <a:r>
              <a:rPr lang="en-US" sz="2800" b="1" dirty="0" smtClean="0">
                <a:latin typeface="Storybook" pitchFamily="2" charset="0"/>
              </a:rPr>
              <a:t>Examining the Spiritual Health of the Church</a:t>
            </a:r>
            <a:endParaRPr lang="en-US" sz="2800" b="1" dirty="0">
              <a:latin typeface="Storybook" pitchFamily="2" charset="0"/>
            </a:endParaRPr>
          </a:p>
        </p:txBody>
      </p:sp>
      <p:pic>
        <p:nvPicPr>
          <p:cNvPr id="4" name="Picture 3" descr="Ten Commandments.jpg"/>
          <p:cNvPicPr>
            <a:picLocks noChangeAspect="1"/>
          </p:cNvPicPr>
          <p:nvPr/>
        </p:nvPicPr>
        <p:blipFill>
          <a:blip r:embed="rId3" cstate="print"/>
          <a:stretch>
            <a:fillRect/>
          </a:stretch>
        </p:blipFill>
        <p:spPr>
          <a:xfrm>
            <a:off x="533400" y="1295400"/>
            <a:ext cx="8131782" cy="4267200"/>
          </a:xfrm>
          <a:prstGeom prst="rect">
            <a:avLst/>
          </a:prstGeom>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Rectangle 2"/>
          <p:cNvSpPr/>
          <p:nvPr/>
        </p:nvSpPr>
        <p:spPr>
          <a:xfrm>
            <a:off x="227777" y="304800"/>
            <a:ext cx="8771953" cy="523220"/>
          </a:xfrm>
          <a:prstGeom prst="rect">
            <a:avLst/>
          </a:prstGeom>
        </p:spPr>
        <p:txBody>
          <a:bodyPr wrap="none">
            <a:spAutoFit/>
          </a:bodyPr>
          <a:lstStyle/>
          <a:p>
            <a:r>
              <a:rPr lang="en-US" sz="2800" b="1" dirty="0" smtClean="0">
                <a:latin typeface="Storybook" pitchFamily="2" charset="0"/>
              </a:rPr>
              <a:t>Examining the Spiritual Health of the Church</a:t>
            </a:r>
            <a:endParaRPr lang="en-US" sz="2800" b="1" dirty="0">
              <a:latin typeface="Storybook" pitchFamily="2" charset="0"/>
            </a:endParaRPr>
          </a:p>
        </p:txBody>
      </p:sp>
      <p:sp>
        <p:nvSpPr>
          <p:cNvPr id="4" name="TextBox 3"/>
          <p:cNvSpPr txBox="1"/>
          <p:nvPr/>
        </p:nvSpPr>
        <p:spPr>
          <a:xfrm>
            <a:off x="533401" y="1219200"/>
            <a:ext cx="8305799" cy="3108543"/>
          </a:xfrm>
          <a:prstGeom prst="rect">
            <a:avLst/>
          </a:prstGeom>
          <a:noFill/>
        </p:spPr>
        <p:txBody>
          <a:bodyPr wrap="square" rtlCol="0">
            <a:spAutoFit/>
          </a:bodyPr>
          <a:lstStyle/>
          <a:p>
            <a:r>
              <a:rPr lang="en-US" sz="2800" dirty="0" smtClean="0"/>
              <a:t>We are all made in the image of God, so the way God deals with us is not much different than how we deal with our children. God gave us the commandments and listed them in the order of importance to Him. First and foremost, He commands us to have no other gods before Him, not our family, not our job, not some sports team, and not some television program or video game. </a:t>
            </a:r>
            <a:endParaRPr lang="en-US" sz="2800" dirty="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Rectangle 2"/>
          <p:cNvSpPr/>
          <p:nvPr/>
        </p:nvSpPr>
        <p:spPr>
          <a:xfrm>
            <a:off x="227777" y="304800"/>
            <a:ext cx="8771953" cy="523220"/>
          </a:xfrm>
          <a:prstGeom prst="rect">
            <a:avLst/>
          </a:prstGeom>
        </p:spPr>
        <p:txBody>
          <a:bodyPr wrap="none">
            <a:spAutoFit/>
          </a:bodyPr>
          <a:lstStyle/>
          <a:p>
            <a:r>
              <a:rPr lang="en-US" sz="2800" b="1" dirty="0" smtClean="0">
                <a:latin typeface="Storybook" pitchFamily="2" charset="0"/>
              </a:rPr>
              <a:t>Examining the Spiritual Health of the Church</a:t>
            </a:r>
            <a:endParaRPr lang="en-US" sz="2800" b="1" dirty="0">
              <a:latin typeface="Storybook" pitchFamily="2" charset="0"/>
            </a:endParaRPr>
          </a:p>
        </p:txBody>
      </p:sp>
      <p:sp>
        <p:nvSpPr>
          <p:cNvPr id="4" name="TextBox 3"/>
          <p:cNvSpPr txBox="1"/>
          <p:nvPr/>
        </p:nvSpPr>
        <p:spPr>
          <a:xfrm>
            <a:off x="609601" y="1295400"/>
            <a:ext cx="8153399" cy="4401205"/>
          </a:xfrm>
          <a:prstGeom prst="rect">
            <a:avLst/>
          </a:prstGeom>
          <a:noFill/>
        </p:spPr>
        <p:txBody>
          <a:bodyPr wrap="square" rtlCol="0">
            <a:spAutoFit/>
          </a:bodyPr>
          <a:lstStyle/>
          <a:p>
            <a:r>
              <a:rPr lang="en-US" sz="2800" i="1" dirty="0" smtClean="0"/>
              <a:t>Remember the sabbath day, to keep it holy. Six days shalt thou labour, and do all thy work: But the seventh day is the sabbath of the Lord thy God: in it thou shalt not do any work, thou, nor thy son, nor thy daughter, thy manservant, nor thy maidservant, nor thy cattle, nor thy stranger that is within thy gates: For in six days the Lord made heaven and earth, the sea, and all that in them is, and rested the seventh day: wherefore the Lord blessed the sabbath day, and hallowed it.</a:t>
            </a:r>
            <a:endParaRPr lang="en-US" sz="2800" dirty="0" smtClean="0"/>
          </a:p>
          <a:p>
            <a:r>
              <a:rPr lang="en-US" sz="2800" b="1" dirty="0" smtClean="0"/>
              <a:t>Exodus 20:8-11 KJV</a:t>
            </a:r>
            <a:endParaRPr lang="en-US" sz="2800" dirty="0" smtClean="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Rectangle 2"/>
          <p:cNvSpPr/>
          <p:nvPr/>
        </p:nvSpPr>
        <p:spPr>
          <a:xfrm>
            <a:off x="227777" y="304800"/>
            <a:ext cx="8771953" cy="523220"/>
          </a:xfrm>
          <a:prstGeom prst="rect">
            <a:avLst/>
          </a:prstGeom>
        </p:spPr>
        <p:txBody>
          <a:bodyPr wrap="none">
            <a:spAutoFit/>
          </a:bodyPr>
          <a:lstStyle/>
          <a:p>
            <a:r>
              <a:rPr lang="en-US" sz="2800" b="1" dirty="0" smtClean="0">
                <a:latin typeface="Storybook" pitchFamily="2" charset="0"/>
              </a:rPr>
              <a:t>Examining the Spiritual Health of the Church</a:t>
            </a:r>
            <a:endParaRPr lang="en-US" sz="2800" b="1" dirty="0">
              <a:latin typeface="Storybook" pitchFamily="2" charset="0"/>
            </a:endParaRPr>
          </a:p>
        </p:txBody>
      </p:sp>
      <p:sp>
        <p:nvSpPr>
          <p:cNvPr id="4" name="TextBox 3"/>
          <p:cNvSpPr txBox="1"/>
          <p:nvPr/>
        </p:nvSpPr>
        <p:spPr>
          <a:xfrm>
            <a:off x="381000" y="1295400"/>
            <a:ext cx="8305800" cy="4401205"/>
          </a:xfrm>
          <a:prstGeom prst="rect">
            <a:avLst/>
          </a:prstGeom>
          <a:noFill/>
        </p:spPr>
        <p:txBody>
          <a:bodyPr wrap="square" rtlCol="0">
            <a:spAutoFit/>
          </a:bodyPr>
          <a:lstStyle/>
          <a:p>
            <a:r>
              <a:rPr lang="en-US" sz="2800" dirty="0" smtClean="0"/>
              <a:t>How does our society honor the Sabbath day? </a:t>
            </a:r>
          </a:p>
          <a:p>
            <a:endParaRPr lang="en-US" sz="2800" dirty="0" smtClean="0"/>
          </a:p>
          <a:p>
            <a:r>
              <a:rPr lang="en-US" sz="2800" dirty="0" smtClean="0"/>
              <a:t>How does the church honor and remember the Sabbath day? </a:t>
            </a:r>
          </a:p>
          <a:p>
            <a:endParaRPr lang="en-US" sz="2800" dirty="0" smtClean="0"/>
          </a:p>
          <a:p>
            <a:r>
              <a:rPr lang="en-US" sz="2800" dirty="0" smtClean="0"/>
              <a:t>How do you honor and remember the Sabbath day? </a:t>
            </a:r>
          </a:p>
          <a:p>
            <a:endParaRPr lang="en-US" sz="2800" dirty="0" smtClean="0"/>
          </a:p>
          <a:p>
            <a:r>
              <a:rPr lang="en-US" sz="2800" dirty="0" smtClean="0"/>
              <a:t>In Jeremiah 17:19-27 the prophet Jeremiah tells the people of Judah God's instructions on how to honor the Sabbath day.</a:t>
            </a:r>
            <a:endParaRPr lang="en-US" sz="2800"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Rectangle 2"/>
          <p:cNvSpPr/>
          <p:nvPr/>
        </p:nvSpPr>
        <p:spPr>
          <a:xfrm>
            <a:off x="1524000" y="304800"/>
            <a:ext cx="6093335" cy="954107"/>
          </a:xfrm>
          <a:prstGeom prst="rect">
            <a:avLst/>
          </a:prstGeom>
        </p:spPr>
        <p:txBody>
          <a:bodyPr wrap="none">
            <a:spAutoFit/>
          </a:bodyPr>
          <a:lstStyle/>
          <a:p>
            <a:pPr algn="ctr"/>
            <a:r>
              <a:rPr lang="en-US" sz="2800" dirty="0" smtClean="0">
                <a:latin typeface="Storybook" pitchFamily="2" charset="0"/>
              </a:rPr>
              <a:t>So what does the health of the </a:t>
            </a:r>
          </a:p>
          <a:p>
            <a:pPr algn="ctr"/>
            <a:r>
              <a:rPr lang="en-US" sz="2800" dirty="0" smtClean="0">
                <a:latin typeface="Storybook" pitchFamily="2" charset="0"/>
              </a:rPr>
              <a:t>Laodicean church look like?</a:t>
            </a:r>
            <a:endParaRPr lang="en-US" sz="2800" b="1" dirty="0">
              <a:latin typeface="Storybook" pitchFamily="2" charset="0"/>
            </a:endParaRPr>
          </a:p>
        </p:txBody>
      </p:sp>
      <p:sp>
        <p:nvSpPr>
          <p:cNvPr id="4" name="TextBox 3"/>
          <p:cNvSpPr txBox="1"/>
          <p:nvPr/>
        </p:nvSpPr>
        <p:spPr>
          <a:xfrm>
            <a:off x="762000" y="1828800"/>
            <a:ext cx="7924800" cy="2677656"/>
          </a:xfrm>
          <a:prstGeom prst="rect">
            <a:avLst/>
          </a:prstGeom>
          <a:noFill/>
        </p:spPr>
        <p:txBody>
          <a:bodyPr wrap="square" rtlCol="0">
            <a:spAutoFit/>
          </a:bodyPr>
          <a:lstStyle/>
          <a:p>
            <a:r>
              <a:rPr lang="en-US" sz="2800" dirty="0" smtClean="0"/>
              <a:t>It looks like it is on life support. And what did Jesus say about it in Revelation chapter 3 verses 15 and 16? </a:t>
            </a:r>
            <a:r>
              <a:rPr lang="en-US" sz="2800" i="1" dirty="0" smtClean="0">
                <a:solidFill>
                  <a:schemeClr val="bg2">
                    <a:lumMod val="60000"/>
                    <a:lumOff val="40000"/>
                  </a:schemeClr>
                </a:solidFill>
              </a:rPr>
              <a:t>I know thy works, that thou art neither cold nor hot: I would thou wert cold or hot. So then because thou art lukewarm, and neither cold nor hot, I will spue thee out of my mouth.</a:t>
            </a:r>
            <a:endParaRPr lang="en-US" sz="2800" dirty="0">
              <a:solidFill>
                <a:schemeClr val="bg2">
                  <a:lumMod val="60000"/>
                  <a:lumOff val="40000"/>
                </a:schemeClr>
              </a:solidFill>
            </a:endParaRPr>
          </a:p>
        </p:txBody>
      </p:sp>
      <p:sp>
        <p:nvSpPr>
          <p:cNvPr id="5" name="TextBox 4"/>
          <p:cNvSpPr txBox="1"/>
          <p:nvPr/>
        </p:nvSpPr>
        <p:spPr>
          <a:xfrm>
            <a:off x="762000" y="4876800"/>
            <a:ext cx="7772400" cy="954107"/>
          </a:xfrm>
          <a:prstGeom prst="rect">
            <a:avLst/>
          </a:prstGeom>
          <a:noFill/>
        </p:spPr>
        <p:txBody>
          <a:bodyPr wrap="square" rtlCol="0">
            <a:spAutoFit/>
          </a:bodyPr>
          <a:lstStyle/>
          <a:p>
            <a:r>
              <a:rPr lang="en-US" sz="2800" dirty="0" smtClean="0"/>
              <a:t>The good news is, </a:t>
            </a:r>
            <a:r>
              <a:rPr lang="en-US" sz="2800" b="1" dirty="0" smtClean="0"/>
              <a:t>The Church Age isn’t over! </a:t>
            </a:r>
          </a:p>
          <a:p>
            <a:r>
              <a:rPr lang="en-US" sz="2800" dirty="0" smtClean="0"/>
              <a:t>We can still reach out to God and seek His face. </a:t>
            </a:r>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1 Part 7_3.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Rectangle 2"/>
          <p:cNvSpPr/>
          <p:nvPr/>
        </p:nvSpPr>
        <p:spPr>
          <a:xfrm>
            <a:off x="381000" y="304800"/>
            <a:ext cx="8351966" cy="707886"/>
          </a:xfrm>
          <a:prstGeom prst="rect">
            <a:avLst/>
          </a:prstGeom>
        </p:spPr>
        <p:txBody>
          <a:bodyPr wrap="none">
            <a:spAutoFit/>
          </a:bodyPr>
          <a:lstStyle/>
          <a:p>
            <a:r>
              <a:rPr lang="en-US" sz="4000" b="1" dirty="0" smtClean="0">
                <a:latin typeface="Storybook" pitchFamily="2" charset="0"/>
              </a:rPr>
              <a:t>The Biblical Path Back to God</a:t>
            </a:r>
            <a:endParaRPr lang="en-US" sz="4000" b="1" dirty="0">
              <a:latin typeface="Storybook" pitchFamily="2" charset="0"/>
            </a:endParaRPr>
          </a:p>
        </p:txBody>
      </p:sp>
      <p:sp>
        <p:nvSpPr>
          <p:cNvPr id="4" name="TextBox 3"/>
          <p:cNvSpPr txBox="1"/>
          <p:nvPr/>
        </p:nvSpPr>
        <p:spPr>
          <a:xfrm>
            <a:off x="533400" y="1447800"/>
            <a:ext cx="8229600" cy="4401205"/>
          </a:xfrm>
          <a:prstGeom prst="rect">
            <a:avLst/>
          </a:prstGeom>
          <a:noFill/>
        </p:spPr>
        <p:txBody>
          <a:bodyPr wrap="square" rtlCol="0">
            <a:spAutoFit/>
          </a:bodyPr>
          <a:lstStyle/>
          <a:p>
            <a:r>
              <a:rPr lang="en-US" sz="2800" dirty="0" smtClean="0"/>
              <a:t>What does the Bible have to say about backsliding and returning to God? In the Book of Jeremiah, we see the prophet Jeremiah warning Judah and the people of Israel of God's coming judgment against the nation. After the death of King Josiah, the last righteous king for the nation of Judah, we see King Nebuchadnezzar conquering Judah and the people of Israel were taken into Babylonian captivity. So how did the people go about returning to God and seeking His mercies once again? </a:t>
            </a:r>
            <a:endParaRPr lang="en-US" sz="2800" dirty="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Rectangle 2"/>
          <p:cNvSpPr/>
          <p:nvPr/>
        </p:nvSpPr>
        <p:spPr>
          <a:xfrm>
            <a:off x="381000" y="304800"/>
            <a:ext cx="8351966" cy="707886"/>
          </a:xfrm>
          <a:prstGeom prst="rect">
            <a:avLst/>
          </a:prstGeom>
        </p:spPr>
        <p:txBody>
          <a:bodyPr wrap="none">
            <a:spAutoFit/>
          </a:bodyPr>
          <a:lstStyle/>
          <a:p>
            <a:r>
              <a:rPr lang="en-US" sz="4000" b="1" dirty="0" smtClean="0">
                <a:latin typeface="Storybook" pitchFamily="2" charset="0"/>
              </a:rPr>
              <a:t>The Biblical Path Back to God</a:t>
            </a:r>
            <a:endParaRPr lang="en-US" sz="4000" b="1" dirty="0">
              <a:latin typeface="Storybook" pitchFamily="2" charset="0"/>
            </a:endParaRPr>
          </a:p>
        </p:txBody>
      </p:sp>
      <p:sp>
        <p:nvSpPr>
          <p:cNvPr id="5" name="TextBox 4"/>
          <p:cNvSpPr txBox="1"/>
          <p:nvPr/>
        </p:nvSpPr>
        <p:spPr>
          <a:xfrm>
            <a:off x="381000" y="1219200"/>
            <a:ext cx="8305800" cy="1815882"/>
          </a:xfrm>
          <a:prstGeom prst="rect">
            <a:avLst/>
          </a:prstGeom>
          <a:noFill/>
        </p:spPr>
        <p:txBody>
          <a:bodyPr wrap="square" rtlCol="0">
            <a:spAutoFit/>
          </a:bodyPr>
          <a:lstStyle/>
          <a:p>
            <a:r>
              <a:rPr lang="en-US" sz="2800" dirty="0" smtClean="0"/>
              <a:t>In Nehemiah chapter 9 verses 1 and 2 we see where the children of Israel took their </a:t>
            </a:r>
            <a:r>
              <a:rPr lang="en-US" sz="2800" dirty="0" smtClean="0">
                <a:solidFill>
                  <a:schemeClr val="bg2">
                    <a:lumMod val="60000"/>
                    <a:lumOff val="40000"/>
                  </a:schemeClr>
                </a:solidFill>
              </a:rPr>
              <a:t>first step </a:t>
            </a:r>
            <a:r>
              <a:rPr lang="en-US" sz="2800" dirty="0" smtClean="0"/>
              <a:t>back toward God by </a:t>
            </a:r>
            <a:r>
              <a:rPr lang="en-US" sz="2800" dirty="0" smtClean="0">
                <a:solidFill>
                  <a:schemeClr val="bg2">
                    <a:lumMod val="60000"/>
                    <a:lumOff val="40000"/>
                  </a:schemeClr>
                </a:solidFill>
              </a:rPr>
              <a:t>fasting and confessing the sins and iniquities of their fathers</a:t>
            </a:r>
            <a:r>
              <a:rPr lang="en-US" sz="2800" dirty="0" smtClean="0"/>
              <a:t>. </a:t>
            </a:r>
            <a:endParaRPr lang="en-US" sz="2800"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Rectangle 2"/>
          <p:cNvSpPr/>
          <p:nvPr/>
        </p:nvSpPr>
        <p:spPr>
          <a:xfrm>
            <a:off x="381000" y="304800"/>
            <a:ext cx="8351966" cy="707886"/>
          </a:xfrm>
          <a:prstGeom prst="rect">
            <a:avLst/>
          </a:prstGeom>
        </p:spPr>
        <p:txBody>
          <a:bodyPr wrap="none">
            <a:spAutoFit/>
          </a:bodyPr>
          <a:lstStyle/>
          <a:p>
            <a:r>
              <a:rPr lang="en-US" sz="4000" b="1" dirty="0" smtClean="0">
                <a:latin typeface="Storybook" pitchFamily="2" charset="0"/>
              </a:rPr>
              <a:t>The Biblical Path Back to God</a:t>
            </a:r>
            <a:endParaRPr lang="en-US" sz="4000" b="1" dirty="0">
              <a:latin typeface="Storybook" pitchFamily="2" charset="0"/>
            </a:endParaRPr>
          </a:p>
        </p:txBody>
      </p:sp>
      <p:sp>
        <p:nvSpPr>
          <p:cNvPr id="4" name="TextBox 3"/>
          <p:cNvSpPr txBox="1"/>
          <p:nvPr/>
        </p:nvSpPr>
        <p:spPr>
          <a:xfrm>
            <a:off x="381000" y="1219200"/>
            <a:ext cx="8305800" cy="1815882"/>
          </a:xfrm>
          <a:prstGeom prst="rect">
            <a:avLst/>
          </a:prstGeom>
          <a:noFill/>
        </p:spPr>
        <p:txBody>
          <a:bodyPr wrap="square" rtlCol="0">
            <a:spAutoFit/>
          </a:bodyPr>
          <a:lstStyle/>
          <a:p>
            <a:r>
              <a:rPr lang="en-US" sz="2800" dirty="0" smtClean="0"/>
              <a:t>In Nehemiah chapter 9 verses 1 and 2 we see where the children of Israel took their </a:t>
            </a:r>
            <a:r>
              <a:rPr lang="en-US" sz="2800" dirty="0" smtClean="0">
                <a:solidFill>
                  <a:schemeClr val="bg2">
                    <a:lumMod val="60000"/>
                    <a:lumOff val="40000"/>
                  </a:schemeClr>
                </a:solidFill>
              </a:rPr>
              <a:t>first step </a:t>
            </a:r>
            <a:r>
              <a:rPr lang="en-US" sz="2800" dirty="0" smtClean="0"/>
              <a:t>back toward God by </a:t>
            </a:r>
            <a:r>
              <a:rPr lang="en-US" sz="2800" dirty="0" smtClean="0">
                <a:solidFill>
                  <a:schemeClr val="bg2">
                    <a:lumMod val="60000"/>
                    <a:lumOff val="40000"/>
                  </a:schemeClr>
                </a:solidFill>
              </a:rPr>
              <a:t>fasting and confessing the sins and iniquities of their fathers</a:t>
            </a:r>
            <a:r>
              <a:rPr lang="en-US" sz="2800" dirty="0" smtClean="0"/>
              <a:t>. </a:t>
            </a:r>
            <a:endParaRPr lang="en-US" sz="2800" dirty="0"/>
          </a:p>
        </p:txBody>
      </p:sp>
      <p:sp>
        <p:nvSpPr>
          <p:cNvPr id="5" name="TextBox 4"/>
          <p:cNvSpPr txBox="1"/>
          <p:nvPr/>
        </p:nvSpPr>
        <p:spPr>
          <a:xfrm>
            <a:off x="457200" y="3352800"/>
            <a:ext cx="8382000" cy="2677656"/>
          </a:xfrm>
          <a:prstGeom prst="rect">
            <a:avLst/>
          </a:prstGeom>
          <a:noFill/>
        </p:spPr>
        <p:txBody>
          <a:bodyPr wrap="square" rtlCol="0">
            <a:spAutoFit/>
          </a:bodyPr>
          <a:lstStyle/>
          <a:p>
            <a:r>
              <a:rPr lang="en-US" sz="2800" dirty="0" smtClean="0"/>
              <a:t>The </a:t>
            </a:r>
            <a:r>
              <a:rPr lang="en-US" sz="2800" dirty="0" smtClean="0">
                <a:solidFill>
                  <a:schemeClr val="bg2">
                    <a:lumMod val="60000"/>
                    <a:lumOff val="40000"/>
                  </a:schemeClr>
                </a:solidFill>
              </a:rPr>
              <a:t>second step </a:t>
            </a:r>
            <a:r>
              <a:rPr lang="en-US" sz="2800" dirty="0" smtClean="0"/>
              <a:t>in Israel's journey back to God is found in Nehemiah chapter 9 verse 3 where we are told that </a:t>
            </a:r>
            <a:r>
              <a:rPr lang="en-US" sz="2800" dirty="0" smtClean="0">
                <a:solidFill>
                  <a:schemeClr val="bg2">
                    <a:lumMod val="60000"/>
                    <a:lumOff val="40000"/>
                  </a:schemeClr>
                </a:solidFill>
              </a:rPr>
              <a:t>the people read the Book of the Law one fourth part of the day</a:t>
            </a:r>
            <a:r>
              <a:rPr lang="en-US" sz="2800" dirty="0" smtClean="0"/>
              <a:t>. We are also told that the people spent </a:t>
            </a:r>
            <a:r>
              <a:rPr lang="en-US" sz="2800" dirty="0" smtClean="0">
                <a:solidFill>
                  <a:schemeClr val="bg2">
                    <a:lumMod val="60000"/>
                    <a:lumOff val="40000"/>
                  </a:schemeClr>
                </a:solidFill>
              </a:rPr>
              <a:t>another one fourth part of the day confessing their sins and worshiping the Lord their God</a:t>
            </a:r>
            <a:r>
              <a:rPr lang="en-US" sz="2800" dirty="0" smtClean="0"/>
              <a:t>.</a:t>
            </a:r>
            <a:endParaRPr lang="en-US" sz="2800"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Rectangle 2"/>
          <p:cNvSpPr/>
          <p:nvPr/>
        </p:nvSpPr>
        <p:spPr>
          <a:xfrm>
            <a:off x="381000" y="304800"/>
            <a:ext cx="8351966" cy="707886"/>
          </a:xfrm>
          <a:prstGeom prst="rect">
            <a:avLst/>
          </a:prstGeom>
        </p:spPr>
        <p:txBody>
          <a:bodyPr wrap="none">
            <a:spAutoFit/>
          </a:bodyPr>
          <a:lstStyle/>
          <a:p>
            <a:r>
              <a:rPr lang="en-US" sz="4000" b="1" dirty="0" smtClean="0">
                <a:latin typeface="Storybook" pitchFamily="2" charset="0"/>
              </a:rPr>
              <a:t>The Biblical Path Back to God</a:t>
            </a:r>
            <a:endParaRPr lang="en-US" sz="4000" b="1" dirty="0">
              <a:latin typeface="Storybook" pitchFamily="2" charset="0"/>
            </a:endParaRPr>
          </a:p>
        </p:txBody>
      </p:sp>
      <p:sp>
        <p:nvSpPr>
          <p:cNvPr id="4" name="TextBox 3"/>
          <p:cNvSpPr txBox="1"/>
          <p:nvPr/>
        </p:nvSpPr>
        <p:spPr>
          <a:xfrm>
            <a:off x="533400" y="1676400"/>
            <a:ext cx="8077200" cy="2677656"/>
          </a:xfrm>
          <a:prstGeom prst="rect">
            <a:avLst/>
          </a:prstGeom>
          <a:noFill/>
        </p:spPr>
        <p:txBody>
          <a:bodyPr wrap="square" rtlCol="0">
            <a:spAutoFit/>
          </a:bodyPr>
          <a:lstStyle/>
          <a:p>
            <a:r>
              <a:rPr lang="en-US" sz="2800" dirty="0" smtClean="0"/>
              <a:t>The </a:t>
            </a:r>
            <a:r>
              <a:rPr lang="en-US" sz="2800" dirty="0" smtClean="0">
                <a:solidFill>
                  <a:schemeClr val="bg2">
                    <a:lumMod val="60000"/>
                    <a:lumOff val="40000"/>
                  </a:schemeClr>
                </a:solidFill>
              </a:rPr>
              <a:t>third step </a:t>
            </a:r>
            <a:r>
              <a:rPr lang="en-US" sz="2800" dirty="0" smtClean="0"/>
              <a:t>back to God involved action on the part of the people. In Nehemiah chapter 9 verse 38 and chapter 10 verses 28 through 32 </a:t>
            </a:r>
            <a:r>
              <a:rPr lang="en-US" sz="2800" dirty="0" smtClean="0">
                <a:solidFill>
                  <a:schemeClr val="bg2">
                    <a:lumMod val="60000"/>
                    <a:lumOff val="40000"/>
                  </a:schemeClr>
                </a:solidFill>
              </a:rPr>
              <a:t>the people made a covenant to keep the law as given by Moses and to live in a certain manner</a:t>
            </a:r>
            <a:r>
              <a:rPr lang="en-US" sz="2800" dirty="0" smtClean="0"/>
              <a:t> (see Nehemiah chapter 9 verses 13 and 14).</a:t>
            </a:r>
            <a:endParaRPr lang="en-US" sz="2800" dirty="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Rectangle 2"/>
          <p:cNvSpPr/>
          <p:nvPr/>
        </p:nvSpPr>
        <p:spPr>
          <a:xfrm>
            <a:off x="381000" y="304800"/>
            <a:ext cx="8351966" cy="707886"/>
          </a:xfrm>
          <a:prstGeom prst="rect">
            <a:avLst/>
          </a:prstGeom>
        </p:spPr>
        <p:txBody>
          <a:bodyPr wrap="none">
            <a:spAutoFit/>
          </a:bodyPr>
          <a:lstStyle/>
          <a:p>
            <a:r>
              <a:rPr lang="en-US" sz="4000" b="1" dirty="0" smtClean="0">
                <a:latin typeface="Storybook" pitchFamily="2" charset="0"/>
              </a:rPr>
              <a:t>The Biblical Path Back to God</a:t>
            </a:r>
            <a:endParaRPr lang="en-US" sz="4000" b="1" dirty="0">
              <a:latin typeface="Storybook" pitchFamily="2" charset="0"/>
            </a:endParaRPr>
          </a:p>
        </p:txBody>
      </p:sp>
      <p:sp>
        <p:nvSpPr>
          <p:cNvPr id="4" name="TextBox 3"/>
          <p:cNvSpPr txBox="1"/>
          <p:nvPr/>
        </p:nvSpPr>
        <p:spPr>
          <a:xfrm>
            <a:off x="533401" y="1295400"/>
            <a:ext cx="8229599" cy="4832092"/>
          </a:xfrm>
          <a:prstGeom prst="rect">
            <a:avLst/>
          </a:prstGeom>
          <a:noFill/>
        </p:spPr>
        <p:txBody>
          <a:bodyPr wrap="square" rtlCol="0">
            <a:spAutoFit/>
          </a:bodyPr>
          <a:lstStyle/>
          <a:p>
            <a:r>
              <a:rPr lang="en-US" sz="2800" dirty="0" smtClean="0"/>
              <a:t>For many years America has enjoyed God's blessings of being God's chosen nation among the Gentiles. </a:t>
            </a:r>
            <a:r>
              <a:rPr lang="en-US" sz="2800" dirty="0" smtClean="0">
                <a:solidFill>
                  <a:schemeClr val="bg2">
                    <a:lumMod val="60000"/>
                    <a:lumOff val="40000"/>
                  </a:schemeClr>
                </a:solidFill>
              </a:rPr>
              <a:t>Our path back to God lies in our reading and studying God's Word and then confessing the sins of the nation and praising and worshiping God</a:t>
            </a:r>
            <a:r>
              <a:rPr lang="en-US" sz="2800" dirty="0" smtClean="0"/>
              <a:t>. America needs to get back to the basics, the ten laws given to Moses by God, The Ten Commandments. </a:t>
            </a:r>
            <a:r>
              <a:rPr lang="en-US" sz="2800" dirty="0" smtClean="0">
                <a:solidFill>
                  <a:schemeClr val="bg2">
                    <a:lumMod val="60000"/>
                    <a:lumOff val="40000"/>
                  </a:schemeClr>
                </a:solidFill>
              </a:rPr>
              <a:t>Our path back to God will require of us that we read God's Word, and reading it means to study it and to hide it in our hearts</a:t>
            </a:r>
            <a:r>
              <a:rPr lang="en-US" sz="2800" dirty="0" smtClean="0"/>
              <a:t>, not just reading the words, while our mind is thinking about something else. </a:t>
            </a:r>
            <a:endParaRPr lang="en-US" sz="2800" dirty="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Rectangle 2"/>
          <p:cNvSpPr/>
          <p:nvPr/>
        </p:nvSpPr>
        <p:spPr>
          <a:xfrm>
            <a:off x="381000" y="304800"/>
            <a:ext cx="8351966" cy="707886"/>
          </a:xfrm>
          <a:prstGeom prst="rect">
            <a:avLst/>
          </a:prstGeom>
        </p:spPr>
        <p:txBody>
          <a:bodyPr wrap="none">
            <a:spAutoFit/>
          </a:bodyPr>
          <a:lstStyle/>
          <a:p>
            <a:r>
              <a:rPr lang="en-US" sz="4000" b="1" dirty="0" smtClean="0">
                <a:latin typeface="Storybook" pitchFamily="2" charset="0"/>
              </a:rPr>
              <a:t>The Biblical Path Back to God</a:t>
            </a:r>
            <a:endParaRPr lang="en-US" sz="4000" b="1" dirty="0">
              <a:latin typeface="Storybook" pitchFamily="2" charset="0"/>
            </a:endParaRPr>
          </a:p>
        </p:txBody>
      </p:sp>
      <p:sp>
        <p:nvSpPr>
          <p:cNvPr id="4" name="TextBox 3"/>
          <p:cNvSpPr txBox="1"/>
          <p:nvPr/>
        </p:nvSpPr>
        <p:spPr>
          <a:xfrm>
            <a:off x="609601" y="1600200"/>
            <a:ext cx="8001000" cy="1815882"/>
          </a:xfrm>
          <a:prstGeom prst="rect">
            <a:avLst/>
          </a:prstGeom>
          <a:noFill/>
        </p:spPr>
        <p:txBody>
          <a:bodyPr wrap="square" rtlCol="0">
            <a:spAutoFit/>
          </a:bodyPr>
          <a:lstStyle/>
          <a:p>
            <a:r>
              <a:rPr lang="en-US" sz="2800" dirty="0" smtClean="0"/>
              <a:t>Second, we will need to spend time in prayer and seek God's face, giving Him praise and worshiping Him. We need to make Him first and foremost in our life.</a:t>
            </a:r>
            <a:endParaRPr lang="en-US" sz="2800" dirty="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Rectangle 2"/>
          <p:cNvSpPr/>
          <p:nvPr/>
        </p:nvSpPr>
        <p:spPr>
          <a:xfrm>
            <a:off x="381000" y="304800"/>
            <a:ext cx="8351966" cy="707886"/>
          </a:xfrm>
          <a:prstGeom prst="rect">
            <a:avLst/>
          </a:prstGeom>
        </p:spPr>
        <p:txBody>
          <a:bodyPr wrap="none">
            <a:spAutoFit/>
          </a:bodyPr>
          <a:lstStyle/>
          <a:p>
            <a:r>
              <a:rPr lang="en-US" sz="4000" b="1" dirty="0" smtClean="0">
                <a:latin typeface="Storybook" pitchFamily="2" charset="0"/>
              </a:rPr>
              <a:t>The Biblical Path Back to God</a:t>
            </a:r>
            <a:endParaRPr lang="en-US" sz="4000" b="1" dirty="0">
              <a:latin typeface="Storybook" pitchFamily="2" charset="0"/>
            </a:endParaRPr>
          </a:p>
        </p:txBody>
      </p:sp>
      <p:sp>
        <p:nvSpPr>
          <p:cNvPr id="4" name="TextBox 3"/>
          <p:cNvSpPr txBox="1"/>
          <p:nvPr/>
        </p:nvSpPr>
        <p:spPr>
          <a:xfrm>
            <a:off x="381000" y="1371600"/>
            <a:ext cx="8382000" cy="3970318"/>
          </a:xfrm>
          <a:prstGeom prst="rect">
            <a:avLst/>
          </a:prstGeom>
          <a:noFill/>
        </p:spPr>
        <p:txBody>
          <a:bodyPr wrap="square" rtlCol="0">
            <a:spAutoFit/>
          </a:bodyPr>
          <a:lstStyle/>
          <a:p>
            <a:r>
              <a:rPr lang="en-US" sz="2800" dirty="0" smtClean="0"/>
              <a:t>Third, we should begin confessing the sins of the nation. We need to be specific and ask God to forgive us for placing other gods before Him. We need to confess the sin of setting up idols. We need to confess the sin of taking God's name in vain, and this doesn't mean just cursing, but it means claiming to be a Christian when we live like the devil. We need to confess our sin of failing to remember the Sabbath day. We need to confess our sin of murdering millions of our unborn youth.</a:t>
            </a:r>
            <a:endParaRPr lang="en-US" sz="2800" dirty="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Rectangle 2"/>
          <p:cNvSpPr/>
          <p:nvPr/>
        </p:nvSpPr>
        <p:spPr>
          <a:xfrm>
            <a:off x="381000" y="304800"/>
            <a:ext cx="8351966" cy="707886"/>
          </a:xfrm>
          <a:prstGeom prst="rect">
            <a:avLst/>
          </a:prstGeom>
        </p:spPr>
        <p:txBody>
          <a:bodyPr wrap="none">
            <a:spAutoFit/>
          </a:bodyPr>
          <a:lstStyle/>
          <a:p>
            <a:r>
              <a:rPr lang="en-US" sz="4000" b="1" dirty="0" smtClean="0">
                <a:latin typeface="Storybook" pitchFamily="2" charset="0"/>
              </a:rPr>
              <a:t>The Biblical Path Back to God</a:t>
            </a:r>
            <a:endParaRPr lang="en-US" sz="4000" b="1" dirty="0">
              <a:latin typeface="Storybook" pitchFamily="2" charset="0"/>
            </a:endParaRPr>
          </a:p>
        </p:txBody>
      </p:sp>
      <p:sp>
        <p:nvSpPr>
          <p:cNvPr id="4" name="TextBox 3"/>
          <p:cNvSpPr txBox="1"/>
          <p:nvPr/>
        </p:nvSpPr>
        <p:spPr>
          <a:xfrm>
            <a:off x="609600" y="1905000"/>
            <a:ext cx="7270516" cy="3970318"/>
          </a:xfrm>
          <a:prstGeom prst="rect">
            <a:avLst/>
          </a:prstGeom>
          <a:noFill/>
        </p:spPr>
        <p:txBody>
          <a:bodyPr wrap="none" rtlCol="0">
            <a:spAutoFit/>
          </a:bodyPr>
          <a:lstStyle/>
          <a:p>
            <a:r>
              <a:rPr lang="en-US" sz="2800" dirty="0" smtClean="0"/>
              <a:t>This is God's scriptural example of how we as </a:t>
            </a:r>
          </a:p>
          <a:p>
            <a:r>
              <a:rPr lang="en-US" sz="2800" b="1" dirty="0" smtClean="0"/>
              <a:t>a nation,    and a church</a:t>
            </a:r>
            <a:r>
              <a:rPr lang="en-US" sz="2800" dirty="0" smtClean="0"/>
              <a:t>,    can return to Him.</a:t>
            </a:r>
          </a:p>
          <a:p>
            <a:r>
              <a:rPr lang="en-US" dirty="0" smtClean="0"/>
              <a:t> </a:t>
            </a:r>
          </a:p>
          <a:p>
            <a:r>
              <a:rPr lang="en-US" sz="3200" b="1" dirty="0" smtClean="0"/>
              <a:t>The Church Age isn’t over yet!    </a:t>
            </a:r>
          </a:p>
          <a:p>
            <a:endParaRPr lang="en-US" sz="3200" b="1" dirty="0" smtClean="0"/>
          </a:p>
          <a:p>
            <a:r>
              <a:rPr lang="en-US" sz="3200" b="1" dirty="0" smtClean="0"/>
              <a:t>We can do it.   </a:t>
            </a:r>
          </a:p>
          <a:p>
            <a:endParaRPr lang="en-US" sz="3200" b="1" dirty="0" smtClean="0"/>
          </a:p>
          <a:p>
            <a:r>
              <a:rPr lang="en-US" sz="3200" b="1" dirty="0" smtClean="0"/>
              <a:t>But Time is short , we need to do it NOW!</a:t>
            </a:r>
            <a:endParaRPr lang="en-US" sz="3200" dirty="0" smtClean="0"/>
          </a:p>
          <a:p>
            <a:endParaRPr lang="en-US" dirty="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609600"/>
            <a:ext cx="6477000" cy="954107"/>
          </a:xfrm>
          <a:prstGeom prst="rect">
            <a:avLst/>
          </a:prstGeom>
        </p:spPr>
        <p:txBody>
          <a:bodyPr wrap="square">
            <a:spAutoFit/>
          </a:bodyPr>
          <a:lstStyle/>
          <a:p>
            <a:pPr algn="ctr"/>
            <a:r>
              <a:rPr lang="en-US" sz="2800" b="1" dirty="0" smtClean="0"/>
              <a:t>Thank you so much for attending this Bible Study on the Book of Revelation.</a:t>
            </a:r>
            <a:endParaRPr lang="en-US" sz="2800" b="1" dirty="0"/>
          </a:p>
        </p:txBody>
      </p:sp>
      <p:sp>
        <p:nvSpPr>
          <p:cNvPr id="4" name="TextBox 3"/>
          <p:cNvSpPr txBox="1"/>
          <p:nvPr/>
        </p:nvSpPr>
        <p:spPr>
          <a:xfrm>
            <a:off x="1066800" y="2743200"/>
            <a:ext cx="7063729" cy="369332"/>
          </a:xfrm>
          <a:prstGeom prst="rect">
            <a:avLst/>
          </a:prstGeom>
          <a:noFill/>
        </p:spPr>
        <p:txBody>
          <a:bodyPr wrap="none" rtlCol="0">
            <a:spAutoFit/>
          </a:bodyPr>
          <a:lstStyle/>
          <a:p>
            <a:r>
              <a:rPr lang="en-US" dirty="0" smtClean="0"/>
              <a:t>I sincerely hope you enjoyed it and that you will share it with your friends.</a:t>
            </a:r>
            <a:endParaRPr lang="en-US" dirty="0"/>
          </a:p>
        </p:txBody>
      </p:sp>
      <p:sp>
        <p:nvSpPr>
          <p:cNvPr id="5" name="TextBox 4"/>
          <p:cNvSpPr txBox="1"/>
          <p:nvPr/>
        </p:nvSpPr>
        <p:spPr>
          <a:xfrm>
            <a:off x="1524000" y="3810000"/>
            <a:ext cx="6271269" cy="1569660"/>
          </a:xfrm>
          <a:prstGeom prst="rect">
            <a:avLst/>
          </a:prstGeom>
          <a:noFill/>
        </p:spPr>
        <p:txBody>
          <a:bodyPr wrap="none" rtlCol="0">
            <a:spAutoFit/>
          </a:bodyPr>
          <a:lstStyle/>
          <a:p>
            <a:r>
              <a:rPr lang="en-US" sz="9600" i="1" dirty="0" smtClean="0">
                <a:solidFill>
                  <a:schemeClr val="bg2">
                    <a:lumMod val="60000"/>
                    <a:lumOff val="40000"/>
                  </a:schemeClr>
                </a:solidFill>
              </a:rPr>
              <a:t>Maranatha!</a:t>
            </a:r>
            <a:endParaRPr lang="en-US" sz="9600" dirty="0">
              <a:solidFill>
                <a:schemeClr val="bg2">
                  <a:lumMod val="60000"/>
                  <a:lumOff val="40000"/>
                </a:schemeClr>
              </a:solidFill>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92071" y="1295400"/>
          <a:ext cx="5251929" cy="4064000"/>
        </p:xfrm>
        <a:graphic>
          <a:graphicData uri="http://schemas.openxmlformats.org/drawingml/2006/table">
            <a:tbl>
              <a:tblPr/>
              <a:tblGrid>
                <a:gridCol w="1935329"/>
                <a:gridCol w="128160"/>
                <a:gridCol w="3188440"/>
              </a:tblGrid>
              <a:tr h="1323712">
                <a:tc gridSpan="2">
                  <a:txBody>
                    <a:bodyPr/>
                    <a:lstStyle/>
                    <a:p>
                      <a:pPr marL="0" marR="0">
                        <a:spcBef>
                          <a:spcPts val="0"/>
                        </a:spcBef>
                        <a:spcAft>
                          <a:spcPts val="0"/>
                        </a:spcAft>
                      </a:pPr>
                      <a:endParaRPr lang="en-US" sz="800" dirty="0">
                        <a:latin typeface="Calibri"/>
                        <a:ea typeface="Calibri"/>
                        <a:cs typeface="Times New Roman"/>
                      </a:endParaRPr>
                    </a:p>
                  </a:txBody>
                  <a:tcPr marL="51380" marR="51380" marT="0" marB="0">
                    <a:lnL>
                      <a:noFill/>
                    </a:lnL>
                    <a:lnR>
                      <a:noFill/>
                    </a:lnR>
                    <a:lnT>
                      <a:noFill/>
                    </a:lnT>
                    <a:lnB>
                      <a:noFill/>
                    </a:lnB>
                  </a:tcPr>
                </a:tc>
                <a:tc hMerge="1">
                  <a:txBody>
                    <a:bodyPr/>
                    <a:lstStyle/>
                    <a:p>
                      <a:endParaRPr lang="en-US"/>
                    </a:p>
                  </a:txBody>
                  <a:tcPr/>
                </a:tc>
                <a:tc>
                  <a:txBody>
                    <a:bodyPr/>
                    <a:lstStyle/>
                    <a:p>
                      <a:pPr marL="0" marR="0" algn="just">
                        <a:lnSpc>
                          <a:spcPct val="115000"/>
                        </a:lnSpc>
                        <a:spcBef>
                          <a:spcPts val="0"/>
                        </a:spcBef>
                        <a:spcAft>
                          <a:spcPts val="1000"/>
                        </a:spcAft>
                      </a:pPr>
                      <a:endParaRPr lang="en-US" sz="800" dirty="0">
                        <a:latin typeface="Calibri"/>
                        <a:ea typeface="Calibri"/>
                        <a:cs typeface="Times New Roman"/>
                      </a:endParaRPr>
                    </a:p>
                  </a:txBody>
                  <a:tcPr marL="51380" marR="51380" marT="0" marB="0">
                    <a:lnL>
                      <a:noFill/>
                    </a:lnL>
                    <a:lnR>
                      <a:noFill/>
                    </a:lnR>
                    <a:lnT>
                      <a:noFill/>
                    </a:lnT>
                    <a:lnB>
                      <a:noFill/>
                    </a:lnB>
                  </a:tcPr>
                </a:tc>
              </a:tr>
              <a:tr h="1096115">
                <a:tc gridSpan="2">
                  <a:txBody>
                    <a:bodyPr/>
                    <a:lstStyle/>
                    <a:p>
                      <a:pPr marL="0" marR="0">
                        <a:spcBef>
                          <a:spcPts val="0"/>
                        </a:spcBef>
                        <a:spcAft>
                          <a:spcPts val="0"/>
                        </a:spcAft>
                      </a:pPr>
                      <a:endParaRPr lang="en-US" sz="800" dirty="0">
                        <a:latin typeface="Calibri"/>
                        <a:ea typeface="Calibri"/>
                        <a:cs typeface="Times New Roman"/>
                      </a:endParaRPr>
                    </a:p>
                  </a:txBody>
                  <a:tcPr marL="51380" marR="51380" marT="0" marB="0">
                    <a:lnL>
                      <a:noFill/>
                    </a:lnL>
                    <a:lnR>
                      <a:noFill/>
                    </a:lnR>
                    <a:lnT>
                      <a:noFill/>
                    </a:lnT>
                    <a:lnB>
                      <a:noFill/>
                    </a:lnB>
                  </a:tcPr>
                </a:tc>
                <a:tc hMerge="1">
                  <a:txBody>
                    <a:bodyPr/>
                    <a:lstStyle/>
                    <a:p>
                      <a:endParaRPr lang="en-US"/>
                    </a:p>
                  </a:txBody>
                  <a:tcPr/>
                </a:tc>
                <a:tc>
                  <a:txBody>
                    <a:bodyPr/>
                    <a:lstStyle/>
                    <a:p>
                      <a:pPr marL="342900" marR="0" lvl="0" indent="-342900">
                        <a:spcBef>
                          <a:spcPts val="0"/>
                        </a:spcBef>
                        <a:spcAft>
                          <a:spcPts val="0"/>
                        </a:spcAft>
                        <a:buFont typeface="Symbol"/>
                        <a:buChar char=""/>
                      </a:pPr>
                      <a:endParaRPr lang="en-US" sz="800" dirty="0">
                        <a:latin typeface="Calibri"/>
                        <a:ea typeface="Calibri"/>
                        <a:cs typeface="Times New Roman"/>
                      </a:endParaRPr>
                    </a:p>
                  </a:txBody>
                  <a:tcPr marL="51380" marR="51380" marT="0" marB="0">
                    <a:lnL>
                      <a:noFill/>
                    </a:lnL>
                    <a:lnR>
                      <a:noFill/>
                    </a:lnR>
                    <a:lnT>
                      <a:noFill/>
                    </a:lnT>
                    <a:lnB>
                      <a:noFill/>
                    </a:lnB>
                  </a:tcPr>
                </a:tc>
              </a:tr>
              <a:tr h="1644173">
                <a:tc>
                  <a:txBody>
                    <a:bodyPr/>
                    <a:lstStyle/>
                    <a:p>
                      <a:pPr marL="0" marR="0" algn="ctr">
                        <a:spcBef>
                          <a:spcPts val="0"/>
                        </a:spcBef>
                        <a:spcAft>
                          <a:spcPts val="0"/>
                        </a:spcAft>
                      </a:pPr>
                      <a:endParaRPr lang="en-US" sz="800" dirty="0">
                        <a:latin typeface="Calibri"/>
                        <a:ea typeface="Calibri"/>
                        <a:cs typeface="Times New Roman"/>
                      </a:endParaRPr>
                    </a:p>
                  </a:txBody>
                  <a:tcPr marL="51380" marR="51380" marT="0" marB="0">
                    <a:lnL>
                      <a:noFill/>
                    </a:lnL>
                    <a:lnR>
                      <a:noFill/>
                    </a:lnR>
                    <a:lnT>
                      <a:noFill/>
                    </a:lnT>
                    <a:lnB>
                      <a:noFill/>
                    </a:lnB>
                  </a:tcPr>
                </a:tc>
                <a:tc>
                  <a:txBody>
                    <a:bodyPr/>
                    <a:lstStyle/>
                    <a:p>
                      <a:pPr marL="0" marR="0" algn="just">
                        <a:spcBef>
                          <a:spcPts val="0"/>
                        </a:spcBef>
                        <a:spcAft>
                          <a:spcPts val="0"/>
                        </a:spcAft>
                      </a:pPr>
                      <a:endParaRPr lang="en-US" sz="900" dirty="0">
                        <a:latin typeface="Calibri"/>
                        <a:ea typeface="Calibri"/>
                        <a:cs typeface="Times New Roman"/>
                      </a:endParaRPr>
                    </a:p>
                  </a:txBody>
                  <a:tcPr marL="51380" marR="51380" marT="0" marB="0">
                    <a:lnL>
                      <a:noFill/>
                    </a:lnL>
                    <a:lnR>
                      <a:noFill/>
                    </a:lnR>
                    <a:lnT>
                      <a:noFill/>
                    </a:lnT>
                    <a:lnB>
                      <a:noFill/>
                    </a:lnB>
                  </a:tcPr>
                </a:tc>
                <a:tc>
                  <a:txBody>
                    <a:bodyPr/>
                    <a:lstStyle/>
                    <a:p>
                      <a:pPr marL="0" marR="0">
                        <a:spcBef>
                          <a:spcPts val="0"/>
                        </a:spcBef>
                        <a:spcAft>
                          <a:spcPts val="0"/>
                        </a:spcAft>
                      </a:pPr>
                      <a:endParaRPr lang="en-US" sz="800" dirty="0">
                        <a:latin typeface="Calibri"/>
                        <a:ea typeface="Calibri"/>
                        <a:cs typeface="Times New Roman"/>
                      </a:endParaRPr>
                    </a:p>
                  </a:txBody>
                  <a:tcPr marL="51380" marR="51380" marT="0" marB="0">
                    <a:lnL>
                      <a:noFill/>
                    </a:lnL>
                    <a:lnR>
                      <a:noFill/>
                    </a:lnR>
                    <a:lnT>
                      <a:noFill/>
                    </a:lnT>
                    <a:lnB>
                      <a:noFill/>
                    </a:lnB>
                  </a:tcPr>
                </a:tc>
              </a:tr>
            </a:tbl>
          </a:graphicData>
        </a:graphic>
      </p:graphicFrame>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descr="Chart 1 Part 10.jpg"/>
          <p:cNvPicPr>
            <a:picLocks noChangeAspect="1"/>
          </p:cNvPicPr>
          <p:nvPr/>
        </p:nvPicPr>
        <p:blipFill>
          <a:blip r:embed="rId3" cstate="print"/>
          <a:stretch>
            <a:fillRect/>
          </a:stretch>
        </p:blipFill>
        <p:spPr>
          <a:xfrm>
            <a:off x="12317" y="0"/>
            <a:ext cx="9119366"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1 Part 8.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1 Part 8_1.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1 Part 8_2.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1 Part 9_1.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1 Part 9_2.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1 Part 9_3.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1 Part 9_4.jpg"/>
          <p:cNvPicPr>
            <a:picLocks noChangeAspect="1"/>
          </p:cNvPicPr>
          <p:nvPr/>
        </p:nvPicPr>
        <p:blipFill>
          <a:blip r:embed="rId3" cstate="print"/>
          <a:stretch>
            <a:fillRect/>
          </a:stretch>
        </p:blipFill>
        <p:spPr>
          <a:xfrm>
            <a:off x="12317" y="0"/>
            <a:ext cx="9119366" cy="6858000"/>
          </a:xfrm>
          <a:prstGeom prst="rect">
            <a:avLst/>
          </a:prstGeom>
        </p:spPr>
      </p:pic>
      <p:pic>
        <p:nvPicPr>
          <p:cNvPr id="6" name="Picture 5" descr="Chapter 1 and 2.jpg"/>
          <p:cNvPicPr>
            <a:picLocks noChangeAspect="1"/>
          </p:cNvPicPr>
          <p:nvPr/>
        </p:nvPicPr>
        <p:blipFill>
          <a:blip r:embed="rId4" cstate="print"/>
          <a:stretch>
            <a:fillRect/>
          </a:stretch>
        </p:blipFill>
        <p:spPr>
          <a:xfrm>
            <a:off x="2270760" y="4953000"/>
            <a:ext cx="4892040" cy="48768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ading Revelation 2019 Modified Black.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447800"/>
            <a:ext cx="5562600" cy="1815882"/>
          </a:xfrm>
          <a:prstGeom prst="rect">
            <a:avLst/>
          </a:prstGeom>
          <a:noFill/>
        </p:spPr>
        <p:txBody>
          <a:bodyPr wrap="square" rtlCol="0">
            <a:spAutoFit/>
          </a:bodyPr>
          <a:lstStyle/>
          <a:p>
            <a:pPr algn="ctr"/>
            <a:r>
              <a:rPr lang="en-US" sz="2800" dirty="0" smtClean="0"/>
              <a:t>The secret to understanding the Book of Revelation is recognizing and understanding the time line clues found in the book of Revelation. </a:t>
            </a:r>
            <a:endParaRPr lang="en-US" sz="2800" dirty="0"/>
          </a:p>
        </p:txBody>
      </p:sp>
      <p:sp>
        <p:nvSpPr>
          <p:cNvPr id="4" name="TextBox 3"/>
          <p:cNvSpPr txBox="1"/>
          <p:nvPr/>
        </p:nvSpPr>
        <p:spPr>
          <a:xfrm>
            <a:off x="5562600" y="6324600"/>
            <a:ext cx="3431260" cy="369332"/>
          </a:xfrm>
          <a:prstGeom prst="rect">
            <a:avLst/>
          </a:prstGeom>
          <a:noFill/>
        </p:spPr>
        <p:txBody>
          <a:bodyPr wrap="none" rtlCol="0">
            <a:spAutoFit/>
          </a:bodyPr>
          <a:lstStyle/>
          <a:p>
            <a:r>
              <a:rPr lang="en-US" dirty="0" smtClean="0"/>
              <a:t>Copyright © 2020 by Barney Rapp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ree Woes Chart 4.jpg"/>
          <p:cNvPicPr>
            <a:picLocks noChangeAspect="1"/>
          </p:cNvPicPr>
          <p:nvPr/>
        </p:nvPicPr>
        <p:blipFill>
          <a:blip r:embed="rId3" cstate="print"/>
          <a:stretch>
            <a:fillRect/>
          </a:stretch>
        </p:blipFill>
        <p:spPr>
          <a:xfrm>
            <a:off x="23631" y="0"/>
            <a:ext cx="9096738"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 Years of Trib Chart Bold.jpg"/>
          <p:cNvPicPr>
            <a:picLocks noChangeAspect="1"/>
          </p:cNvPicPr>
          <p:nvPr/>
        </p:nvPicPr>
        <p:blipFill>
          <a:blip r:embed="rId3" cstate="print"/>
          <a:stretch>
            <a:fillRect/>
          </a:stretch>
        </p:blipFill>
        <p:spPr>
          <a:xfrm>
            <a:off x="499110" y="400050"/>
            <a:ext cx="8145780" cy="60579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990600"/>
            <a:ext cx="8229600" cy="954107"/>
          </a:xfrm>
          <a:prstGeom prst="rect">
            <a:avLst/>
          </a:prstGeom>
          <a:noFill/>
        </p:spPr>
        <p:txBody>
          <a:bodyPr wrap="square" rtlCol="0">
            <a:spAutoFit/>
          </a:bodyPr>
          <a:lstStyle/>
          <a:p>
            <a:r>
              <a:rPr lang="en-US" sz="2800" dirty="0" smtClean="0"/>
              <a:t>At this point in our study of Revelation,  we should be questioning just where are in God's prophetic timeline?</a:t>
            </a:r>
            <a:endParaRPr lang="en-US" sz="2800" dirty="0"/>
          </a:p>
        </p:txBody>
      </p:sp>
      <p:sp>
        <p:nvSpPr>
          <p:cNvPr id="3" name="TextBox 2"/>
          <p:cNvSpPr txBox="1"/>
          <p:nvPr/>
        </p:nvSpPr>
        <p:spPr>
          <a:xfrm>
            <a:off x="685800" y="2514600"/>
            <a:ext cx="8001000" cy="2246769"/>
          </a:xfrm>
          <a:prstGeom prst="rect">
            <a:avLst/>
          </a:prstGeom>
          <a:noFill/>
        </p:spPr>
        <p:txBody>
          <a:bodyPr wrap="square" rtlCol="0">
            <a:spAutoFit/>
          </a:bodyPr>
          <a:lstStyle/>
          <a:p>
            <a:r>
              <a:rPr lang="en-US" sz="2800" dirty="0" smtClean="0"/>
              <a:t>Most of us have pictured Revelation chapters 5 through 18 as the 7 years of Tribulation. Now that we know that the 7 years of Tribulation does not begin until Revelation 9:13, we need to seriously examine where we are on God's prophetic timeline.</a:t>
            </a:r>
            <a:endParaRPr lang="en-US" sz="2800" dirty="0"/>
          </a:p>
        </p:txBody>
      </p:sp>
      <p:sp>
        <p:nvSpPr>
          <p:cNvPr id="4" name="TextBox 3"/>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5" name="TextBox 4"/>
          <p:cNvSpPr txBox="1"/>
          <p:nvPr/>
        </p:nvSpPr>
        <p:spPr>
          <a:xfrm>
            <a:off x="685800" y="5257800"/>
            <a:ext cx="8084585" cy="523220"/>
          </a:xfrm>
          <a:prstGeom prst="rect">
            <a:avLst/>
          </a:prstGeom>
          <a:noFill/>
        </p:spPr>
        <p:txBody>
          <a:bodyPr wrap="none" rtlCol="0">
            <a:spAutoFit/>
          </a:bodyPr>
          <a:lstStyle/>
          <a:p>
            <a:r>
              <a:rPr lang="en-US" sz="2800" dirty="0" smtClean="0"/>
              <a:t>To help us do that let’s look at some other prophecies.</a:t>
            </a:r>
            <a:endParaRPr 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1"/>
            <a:ext cx="8305800" cy="3816429"/>
          </a:xfrm>
          <a:prstGeom prst="rect">
            <a:avLst/>
          </a:prstGeom>
          <a:noFill/>
        </p:spPr>
        <p:txBody>
          <a:bodyPr wrap="square" rtlCol="0">
            <a:spAutoFit/>
          </a:bodyPr>
          <a:lstStyle/>
          <a:p>
            <a:r>
              <a:rPr lang="en-US" sz="2800" i="1" dirty="0" smtClean="0"/>
              <a:t>Keep not thou silence, O God: hold not thy peace, and be not still, O God. For, lo, </a:t>
            </a:r>
            <a:r>
              <a:rPr lang="en-US" sz="2800" b="1" i="1" dirty="0" smtClean="0">
                <a:solidFill>
                  <a:schemeClr val="bg2">
                    <a:lumMod val="60000"/>
                    <a:lumOff val="40000"/>
                  </a:schemeClr>
                </a:solidFill>
              </a:rPr>
              <a:t>thine enemies make a tumult</a:t>
            </a:r>
            <a:r>
              <a:rPr lang="en-US" sz="2800" i="1" dirty="0" smtClean="0"/>
              <a:t>: and they that hate thee have lifted up the head. They have taken crafty counsel against thy people, and consulted against thy hidden ones. </a:t>
            </a:r>
            <a:r>
              <a:rPr lang="en-US" sz="2800" b="1" i="1" dirty="0" smtClean="0">
                <a:solidFill>
                  <a:schemeClr val="bg2">
                    <a:lumMod val="60000"/>
                    <a:lumOff val="40000"/>
                  </a:schemeClr>
                </a:solidFill>
              </a:rPr>
              <a:t>They have said</a:t>
            </a:r>
            <a:r>
              <a:rPr lang="en-US" sz="2800" i="1" dirty="0" smtClean="0"/>
              <a:t>, Come, and </a:t>
            </a:r>
            <a:r>
              <a:rPr lang="en-US" sz="2800" b="1" i="1" dirty="0" smtClean="0">
                <a:solidFill>
                  <a:schemeClr val="bg2">
                    <a:lumMod val="60000"/>
                    <a:lumOff val="40000"/>
                  </a:schemeClr>
                </a:solidFill>
              </a:rPr>
              <a:t>let us cut them off from being a nation; that the name of Israel may be no more</a:t>
            </a:r>
            <a:r>
              <a:rPr lang="en-US" sz="2800" i="1" dirty="0" smtClean="0"/>
              <a:t> in remembrance.</a:t>
            </a:r>
            <a:endParaRPr lang="en-US" sz="2800" dirty="0" smtClean="0"/>
          </a:p>
          <a:p>
            <a:r>
              <a:rPr lang="en-US" sz="2800" b="1" dirty="0" smtClean="0"/>
              <a:t>Psalm 83:1-4</a:t>
            </a:r>
            <a:r>
              <a:rPr lang="en-US" sz="2800" b="1" i="1" dirty="0" smtClean="0"/>
              <a:t> </a:t>
            </a:r>
            <a:r>
              <a:rPr lang="en-US" sz="2800" b="1" dirty="0" smtClean="0"/>
              <a:t>KJV</a:t>
            </a:r>
            <a:endParaRPr lang="en-US" sz="2800" dirty="0" smtClean="0"/>
          </a:p>
          <a:p>
            <a:endParaRPr lang="en-US" dirty="0"/>
          </a:p>
        </p:txBody>
      </p:sp>
      <p:sp>
        <p:nvSpPr>
          <p:cNvPr id="3" name="TextBox 2"/>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4" name="TextBox 3"/>
          <p:cNvSpPr txBox="1"/>
          <p:nvPr/>
        </p:nvSpPr>
        <p:spPr>
          <a:xfrm>
            <a:off x="609600" y="4495800"/>
            <a:ext cx="8001000" cy="1661993"/>
          </a:xfrm>
          <a:prstGeom prst="rect">
            <a:avLst/>
          </a:prstGeom>
          <a:noFill/>
        </p:spPr>
        <p:txBody>
          <a:bodyPr wrap="square" rtlCol="0">
            <a:spAutoFit/>
          </a:bodyPr>
          <a:lstStyle/>
          <a:p>
            <a:r>
              <a:rPr lang="en-US" sz="2800" dirty="0" smtClean="0"/>
              <a:t>Since 1965 until now various leaders from numerous Arab states have been making threats such as this against  the state of Israel.</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7696200" cy="3970318"/>
          </a:xfrm>
          <a:prstGeom prst="rect">
            <a:avLst/>
          </a:prstGeom>
          <a:noFill/>
        </p:spPr>
        <p:txBody>
          <a:bodyPr wrap="square" rtlCol="0">
            <a:spAutoFit/>
          </a:bodyPr>
          <a:lstStyle/>
          <a:p>
            <a:r>
              <a:rPr lang="en-US" sz="2800" i="1" dirty="0" smtClean="0"/>
              <a:t>And </a:t>
            </a:r>
            <a:r>
              <a:rPr lang="en-US" sz="2800" b="1" i="1" dirty="0" smtClean="0">
                <a:solidFill>
                  <a:schemeClr val="bg2">
                    <a:lumMod val="60000"/>
                    <a:lumOff val="40000"/>
                  </a:schemeClr>
                </a:solidFill>
              </a:rPr>
              <a:t>I will set the Egyptians against the Egyptians</a:t>
            </a:r>
            <a:r>
              <a:rPr lang="en-US" sz="2800" i="1" dirty="0" smtClean="0"/>
              <a:t>: and they shall fight every one against his brother, and every one against his </a:t>
            </a:r>
            <a:r>
              <a:rPr lang="en-US" sz="2800" i="1" dirty="0" err="1" smtClean="0"/>
              <a:t>neighbour</a:t>
            </a:r>
            <a:r>
              <a:rPr lang="en-US" sz="2800" i="1" dirty="0" smtClean="0"/>
              <a:t>; city against city, and kingdom against kingdom. And the spirit of Egypt shall fail in the midst thereof; and I will destroy the counsel thereof: and they shall seek to the idols, and to the charmers, and to them that have familiar spirits, and to the wizards. </a:t>
            </a:r>
            <a:endParaRPr lang="en-US" sz="2800" dirty="0" smtClean="0"/>
          </a:p>
          <a:p>
            <a:r>
              <a:rPr lang="en-US" sz="2800" b="1" dirty="0" smtClean="0"/>
              <a:t>Isaiah 19:2-3 KJV</a:t>
            </a:r>
            <a:endParaRPr lang="en-US" sz="2800" dirty="0"/>
          </a:p>
        </p:txBody>
      </p:sp>
      <p:sp>
        <p:nvSpPr>
          <p:cNvPr id="3" name="TextBox 2"/>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4" name="TextBox 3"/>
          <p:cNvSpPr txBox="1"/>
          <p:nvPr/>
        </p:nvSpPr>
        <p:spPr>
          <a:xfrm>
            <a:off x="609600" y="4800600"/>
            <a:ext cx="7696200" cy="1384995"/>
          </a:xfrm>
          <a:prstGeom prst="rect">
            <a:avLst/>
          </a:prstGeom>
          <a:noFill/>
        </p:spPr>
        <p:txBody>
          <a:bodyPr wrap="square" rtlCol="0">
            <a:spAutoFit/>
          </a:bodyPr>
          <a:lstStyle/>
          <a:p>
            <a:r>
              <a:rPr lang="en-US" sz="2800" dirty="0" smtClean="0"/>
              <a:t>This appears to have been fulfilled with the conflict between the Egyptian government and the Muslim Brotherhood that ran from 1928 until 2011.</a:t>
            </a:r>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762000" y="609600"/>
            <a:ext cx="7696199" cy="2092881"/>
          </a:xfrm>
          <a:prstGeom prst="rect">
            <a:avLst/>
          </a:prstGeom>
          <a:noFill/>
        </p:spPr>
        <p:txBody>
          <a:bodyPr wrap="square" rtlCol="0">
            <a:spAutoFit/>
          </a:bodyPr>
          <a:lstStyle/>
          <a:p>
            <a:r>
              <a:rPr lang="en-US" sz="2800" i="1" dirty="0" smtClean="0"/>
              <a:t>And </a:t>
            </a:r>
            <a:r>
              <a:rPr lang="en-US" sz="2800" b="1" i="1" dirty="0" smtClean="0"/>
              <a:t>the </a:t>
            </a:r>
            <a:r>
              <a:rPr lang="en-US" sz="2800" b="1" i="1" dirty="0" smtClean="0">
                <a:solidFill>
                  <a:schemeClr val="bg2">
                    <a:lumMod val="60000"/>
                    <a:lumOff val="40000"/>
                  </a:schemeClr>
                </a:solidFill>
              </a:rPr>
              <a:t>Egyptians will I give over into the hand of a cruel lord</a:t>
            </a:r>
            <a:r>
              <a:rPr lang="en-US" sz="2800" i="1" dirty="0" smtClean="0"/>
              <a:t>; and a fierce king shall rule over them, saith the Lord, the Lord of hosts.</a:t>
            </a:r>
            <a:endParaRPr lang="en-US" sz="2800" dirty="0" smtClean="0"/>
          </a:p>
          <a:p>
            <a:r>
              <a:rPr lang="en-US" sz="2800" b="1" dirty="0" smtClean="0"/>
              <a:t>Isaiah 19:4 KJV</a:t>
            </a:r>
            <a:endParaRPr lang="en-US" sz="2800" dirty="0" smtClean="0"/>
          </a:p>
          <a:p>
            <a:endParaRPr lang="en-US" dirty="0"/>
          </a:p>
        </p:txBody>
      </p:sp>
      <p:sp>
        <p:nvSpPr>
          <p:cNvPr id="4" name="TextBox 3"/>
          <p:cNvSpPr txBox="1"/>
          <p:nvPr/>
        </p:nvSpPr>
        <p:spPr>
          <a:xfrm>
            <a:off x="914400" y="3124200"/>
            <a:ext cx="7620000" cy="1384995"/>
          </a:xfrm>
          <a:prstGeom prst="rect">
            <a:avLst/>
          </a:prstGeom>
          <a:noFill/>
        </p:spPr>
        <p:txBody>
          <a:bodyPr wrap="square" rtlCol="0">
            <a:spAutoFit/>
          </a:bodyPr>
          <a:lstStyle/>
          <a:p>
            <a:r>
              <a:rPr lang="en-US" sz="2800" dirty="0" smtClean="0"/>
              <a:t>In 2011, Mohamed Morsi, a member of the Muslim Brotherhood became president of Egypt until his overthrow in 2013.</a:t>
            </a:r>
            <a:endParaRPr lang="en-U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2600" y="6324600"/>
            <a:ext cx="3378361" cy="369332"/>
          </a:xfrm>
          <a:prstGeom prst="rect">
            <a:avLst/>
          </a:prstGeom>
        </p:spPr>
        <p:txBody>
          <a:bodyPr wrap="none">
            <a:spAutoFit/>
          </a:bodyPr>
          <a:lstStyle/>
          <a:p>
            <a:r>
              <a:rPr lang="en-US" dirty="0" smtClean="0"/>
              <a:t>Copyright © 2020 by Barney Rapp</a:t>
            </a:r>
            <a:endParaRPr lang="en-US" dirty="0"/>
          </a:p>
        </p:txBody>
      </p:sp>
      <p:sp>
        <p:nvSpPr>
          <p:cNvPr id="3" name="TextBox 2"/>
          <p:cNvSpPr txBox="1"/>
          <p:nvPr/>
        </p:nvSpPr>
        <p:spPr>
          <a:xfrm>
            <a:off x="533400" y="381000"/>
            <a:ext cx="8153400" cy="2523768"/>
          </a:xfrm>
          <a:prstGeom prst="rect">
            <a:avLst/>
          </a:prstGeom>
          <a:noFill/>
        </p:spPr>
        <p:txBody>
          <a:bodyPr wrap="square" rtlCol="0">
            <a:spAutoFit/>
          </a:bodyPr>
          <a:lstStyle/>
          <a:p>
            <a:r>
              <a:rPr lang="en-US" sz="2800" i="1" dirty="0" smtClean="0"/>
              <a:t>And the waters shall fail from the sea, and </a:t>
            </a:r>
            <a:r>
              <a:rPr lang="en-US" sz="2800" b="1" i="1" dirty="0" smtClean="0">
                <a:solidFill>
                  <a:schemeClr val="bg2">
                    <a:lumMod val="60000"/>
                    <a:lumOff val="40000"/>
                  </a:schemeClr>
                </a:solidFill>
              </a:rPr>
              <a:t>the river shall be wasted and dried up</a:t>
            </a:r>
            <a:r>
              <a:rPr lang="en-US" sz="2800" i="1" dirty="0" smtClean="0"/>
              <a:t>. And they shall turn the rivers far away; and the brooks of defence shall be emptied and dried up: the reeds and flags shall wither. </a:t>
            </a:r>
            <a:endParaRPr lang="en-US" sz="2800" dirty="0" smtClean="0"/>
          </a:p>
          <a:p>
            <a:r>
              <a:rPr lang="en-US" sz="2800" b="1" dirty="0" smtClean="0"/>
              <a:t>Isaiah 19:5-6 KJV</a:t>
            </a:r>
            <a:endParaRPr lang="en-US" sz="2800" dirty="0" smtClean="0"/>
          </a:p>
          <a:p>
            <a:endParaRPr lang="en-US" dirty="0"/>
          </a:p>
        </p:txBody>
      </p:sp>
      <p:sp>
        <p:nvSpPr>
          <p:cNvPr id="4" name="TextBox 3"/>
          <p:cNvSpPr txBox="1"/>
          <p:nvPr/>
        </p:nvSpPr>
        <p:spPr>
          <a:xfrm>
            <a:off x="609600" y="2971800"/>
            <a:ext cx="7696201" cy="1815882"/>
          </a:xfrm>
          <a:prstGeom prst="rect">
            <a:avLst/>
          </a:prstGeom>
          <a:noFill/>
        </p:spPr>
        <p:txBody>
          <a:bodyPr wrap="square" rtlCol="0">
            <a:spAutoFit/>
          </a:bodyPr>
          <a:lstStyle/>
          <a:p>
            <a:r>
              <a:rPr lang="en-US" sz="2800" dirty="0" smtClean="0"/>
              <a:t>Egypt and Ethiopia have been in heated discussions over the schedule for filling the Grand Renaissance Dam for many years now. News articles with headlines like the following are not uncommon:</a:t>
            </a:r>
            <a:endParaRPr lang="en-US" sz="2800" dirty="0"/>
          </a:p>
        </p:txBody>
      </p:sp>
      <p:sp>
        <p:nvSpPr>
          <p:cNvPr id="5" name="TextBox 4"/>
          <p:cNvSpPr txBox="1"/>
          <p:nvPr/>
        </p:nvSpPr>
        <p:spPr>
          <a:xfrm>
            <a:off x="762000" y="5029200"/>
            <a:ext cx="7772400" cy="954107"/>
          </a:xfrm>
          <a:prstGeom prst="rect">
            <a:avLst/>
          </a:prstGeom>
          <a:noFill/>
        </p:spPr>
        <p:txBody>
          <a:bodyPr wrap="square" rtlCol="0">
            <a:spAutoFit/>
          </a:bodyPr>
          <a:lstStyle/>
          <a:p>
            <a:r>
              <a:rPr lang="en-US" sz="2800" dirty="0" smtClean="0">
                <a:solidFill>
                  <a:schemeClr val="bg2">
                    <a:lumMod val="60000"/>
                    <a:lumOff val="40000"/>
                  </a:schemeClr>
                </a:solidFill>
              </a:rPr>
              <a:t>"Will Ethiopia's Grand Renaissance Dam Dry the Nile in Egypt?"</a:t>
            </a:r>
            <a:endParaRPr lang="en-US" sz="2800" dirty="0">
              <a:solidFill>
                <a:schemeClr val="bg2">
                  <a:lumMod val="60000"/>
                  <a:lumOff val="40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533400" y="609600"/>
            <a:ext cx="8153400" cy="954107"/>
          </a:xfrm>
          <a:prstGeom prst="rect">
            <a:avLst/>
          </a:prstGeom>
          <a:noFill/>
        </p:spPr>
        <p:txBody>
          <a:bodyPr wrap="square" rtlCol="0">
            <a:spAutoFit/>
          </a:bodyPr>
          <a:lstStyle/>
          <a:p>
            <a:r>
              <a:rPr lang="en-US" sz="2800" dirty="0" smtClean="0"/>
              <a:t>Did you notice the scripture reference for the previous four prophecies?</a:t>
            </a:r>
            <a:endParaRPr lang="en-US"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533400" y="609600"/>
            <a:ext cx="8153400" cy="954107"/>
          </a:xfrm>
          <a:prstGeom prst="rect">
            <a:avLst/>
          </a:prstGeom>
          <a:noFill/>
        </p:spPr>
        <p:txBody>
          <a:bodyPr wrap="square" rtlCol="0">
            <a:spAutoFit/>
          </a:bodyPr>
          <a:lstStyle/>
          <a:p>
            <a:r>
              <a:rPr lang="en-US" sz="2800" dirty="0" smtClean="0"/>
              <a:t>Did you notice the scripture reference for the previous four prophecies?</a:t>
            </a:r>
            <a:endParaRPr lang="en-US" sz="2800" dirty="0"/>
          </a:p>
        </p:txBody>
      </p:sp>
      <p:sp>
        <p:nvSpPr>
          <p:cNvPr id="4" name="TextBox 3"/>
          <p:cNvSpPr txBox="1"/>
          <p:nvPr/>
        </p:nvSpPr>
        <p:spPr>
          <a:xfrm>
            <a:off x="152400" y="1752600"/>
            <a:ext cx="8839200" cy="1569660"/>
          </a:xfrm>
          <a:prstGeom prst="rect">
            <a:avLst/>
          </a:prstGeom>
          <a:noFill/>
        </p:spPr>
        <p:txBody>
          <a:bodyPr wrap="square" rtlCol="0">
            <a:spAutoFit/>
          </a:bodyPr>
          <a:lstStyle/>
          <a:p>
            <a:r>
              <a:rPr lang="en-US" sz="2400" dirty="0" smtClean="0"/>
              <a:t>1	</a:t>
            </a:r>
            <a:r>
              <a:rPr lang="en-US" sz="2400" b="1" dirty="0" smtClean="0"/>
              <a:t>Psalm 83:1-4</a:t>
            </a:r>
            <a:r>
              <a:rPr lang="en-US" sz="2400" b="1" i="1" dirty="0" smtClean="0"/>
              <a:t> </a:t>
            </a:r>
            <a:r>
              <a:rPr lang="en-US" sz="2400" b="1" dirty="0" smtClean="0"/>
              <a:t>KJV		Enemies make a tumult</a:t>
            </a:r>
            <a:endParaRPr lang="en-US" sz="2400" dirty="0" smtClean="0"/>
          </a:p>
          <a:p>
            <a:r>
              <a:rPr lang="en-US" sz="2400" dirty="0" smtClean="0"/>
              <a:t>2	</a:t>
            </a:r>
            <a:r>
              <a:rPr lang="en-US" sz="2400" b="1" dirty="0" smtClean="0">
                <a:solidFill>
                  <a:schemeClr val="bg2">
                    <a:lumMod val="60000"/>
                    <a:lumOff val="40000"/>
                  </a:schemeClr>
                </a:solidFill>
              </a:rPr>
              <a:t>Isaiah 19:2-3 KJV		Egyptians against the Egyptians</a:t>
            </a:r>
            <a:endParaRPr lang="en-US" sz="2400" dirty="0" smtClean="0">
              <a:solidFill>
                <a:schemeClr val="bg2">
                  <a:lumMod val="60000"/>
                  <a:lumOff val="40000"/>
                </a:schemeClr>
              </a:solidFill>
            </a:endParaRPr>
          </a:p>
          <a:p>
            <a:r>
              <a:rPr lang="en-US" sz="2400" dirty="0" smtClean="0"/>
              <a:t>3	</a:t>
            </a:r>
            <a:r>
              <a:rPr lang="en-US" sz="2400" b="1" dirty="0" smtClean="0">
                <a:solidFill>
                  <a:schemeClr val="bg2">
                    <a:lumMod val="60000"/>
                    <a:lumOff val="40000"/>
                  </a:schemeClr>
                </a:solidFill>
              </a:rPr>
              <a:t>Isaiah 19:4 KJV		A cruel lord</a:t>
            </a:r>
            <a:endParaRPr lang="en-US" sz="2400" dirty="0" smtClean="0">
              <a:solidFill>
                <a:schemeClr val="bg2">
                  <a:lumMod val="60000"/>
                  <a:lumOff val="40000"/>
                </a:schemeClr>
              </a:solidFill>
            </a:endParaRPr>
          </a:p>
          <a:p>
            <a:r>
              <a:rPr lang="en-US" sz="2400" dirty="0" smtClean="0"/>
              <a:t>4	</a:t>
            </a:r>
            <a:r>
              <a:rPr lang="en-US" sz="2400" b="1" dirty="0" smtClean="0">
                <a:solidFill>
                  <a:schemeClr val="bg2">
                    <a:lumMod val="60000"/>
                    <a:lumOff val="40000"/>
                  </a:schemeClr>
                </a:solidFill>
              </a:rPr>
              <a:t>Isaiah 19:5-6 KJV		Nile Dries up</a:t>
            </a:r>
            <a:endParaRPr lang="en-US" sz="2400" dirty="0" smtClean="0">
              <a:solidFill>
                <a:schemeClr val="bg2">
                  <a:lumMod val="60000"/>
                  <a:lumOff val="40000"/>
                </a:schemeClr>
              </a:solidFill>
            </a:endParaRPr>
          </a:p>
        </p:txBody>
      </p:sp>
      <p:sp>
        <p:nvSpPr>
          <p:cNvPr id="6" name="TextBox 5"/>
          <p:cNvSpPr txBox="1"/>
          <p:nvPr/>
        </p:nvSpPr>
        <p:spPr>
          <a:xfrm>
            <a:off x="304800" y="3886200"/>
            <a:ext cx="8382000" cy="1815882"/>
          </a:xfrm>
          <a:prstGeom prst="rect">
            <a:avLst/>
          </a:prstGeom>
          <a:noFill/>
        </p:spPr>
        <p:txBody>
          <a:bodyPr wrap="square" rtlCol="0">
            <a:spAutoFit/>
          </a:bodyPr>
          <a:lstStyle/>
          <a:p>
            <a:r>
              <a:rPr lang="en-US" sz="2800" dirty="0" smtClean="0"/>
              <a:t>From our studies, it sure seems like God does things in a logical and sequential order. The dam was started almost eight years ago and is nearly complete. Ethiopia began filling the dam in the summer of 2020.</a:t>
            </a:r>
            <a:endParaRPr lang="en-US"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1066800" y="457200"/>
            <a:ext cx="7315200" cy="1384995"/>
          </a:xfrm>
          <a:prstGeom prst="rect">
            <a:avLst/>
          </a:prstGeom>
          <a:noFill/>
        </p:spPr>
        <p:txBody>
          <a:bodyPr wrap="square" rtlCol="0">
            <a:spAutoFit/>
          </a:bodyPr>
          <a:lstStyle/>
          <a:p>
            <a:r>
              <a:rPr lang="en-US" sz="2800" dirty="0" smtClean="0"/>
              <a:t>There are five other Old Testament prophecies that do not seem to have been fulfilled yet. We will just mention them at this time. They are:</a:t>
            </a:r>
            <a:endParaRPr lang="en-US" sz="2800" dirty="0"/>
          </a:p>
        </p:txBody>
      </p:sp>
      <p:sp>
        <p:nvSpPr>
          <p:cNvPr id="4" name="TextBox 3"/>
          <p:cNvSpPr txBox="1"/>
          <p:nvPr/>
        </p:nvSpPr>
        <p:spPr>
          <a:xfrm>
            <a:off x="1752600" y="2514600"/>
            <a:ext cx="5376408" cy="2523768"/>
          </a:xfrm>
          <a:prstGeom prst="rect">
            <a:avLst/>
          </a:prstGeom>
          <a:noFill/>
        </p:spPr>
        <p:txBody>
          <a:bodyPr wrap="none" rtlCol="0">
            <a:spAutoFit/>
          </a:bodyPr>
          <a:lstStyle/>
          <a:p>
            <a:pPr marL="342900" indent="-342900">
              <a:buAutoNum type="arabicPlain"/>
            </a:pPr>
            <a:r>
              <a:rPr lang="en-US" sz="2800" dirty="0" smtClean="0"/>
              <a:t>Psalm 83 War</a:t>
            </a:r>
          </a:p>
          <a:p>
            <a:pPr marL="342900" indent="-342900">
              <a:buAutoNum type="arabicPlain"/>
            </a:pPr>
            <a:r>
              <a:rPr lang="en-US" sz="2800" dirty="0" smtClean="0"/>
              <a:t>Damascus a ruinous heap</a:t>
            </a:r>
          </a:p>
          <a:p>
            <a:pPr marL="342900" indent="-342900">
              <a:buAutoNum type="arabicPlain"/>
            </a:pPr>
            <a:r>
              <a:rPr lang="en-US" sz="2800" dirty="0" smtClean="0"/>
              <a:t>Desolation of Moab and Ammon</a:t>
            </a:r>
          </a:p>
          <a:p>
            <a:pPr marL="342900" indent="-342900">
              <a:buFontTx/>
              <a:buAutoNum type="arabicPlain"/>
            </a:pPr>
            <a:r>
              <a:rPr lang="en-US" sz="2800" dirty="0" smtClean="0"/>
              <a:t>Five cities of Egypt speak Hebrew</a:t>
            </a:r>
          </a:p>
          <a:p>
            <a:pPr marL="342900" indent="-342900">
              <a:buAutoNum type="arabicPlain"/>
            </a:pPr>
            <a:r>
              <a:rPr lang="en-US" sz="2800" dirty="0" smtClean="0"/>
              <a:t>Highway from Egypt to Assyria</a:t>
            </a:r>
          </a:p>
          <a:p>
            <a:pPr marL="342900" indent="-342900">
              <a:buAutoNum type="arabicPlain"/>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524000"/>
            <a:ext cx="6553200" cy="1815882"/>
          </a:xfrm>
          <a:prstGeom prst="rect">
            <a:avLst/>
          </a:prstGeom>
          <a:noFill/>
        </p:spPr>
        <p:txBody>
          <a:bodyPr wrap="square" rtlCol="0">
            <a:spAutoFit/>
          </a:bodyPr>
          <a:lstStyle/>
          <a:p>
            <a:r>
              <a:rPr lang="en-US" sz="2800" dirty="0" smtClean="0"/>
              <a:t>In Genesis, God gives many us many dates and time lines in the form of generational begats. We can learn much if we are willing to take the time to study what is there.</a:t>
            </a:r>
            <a:endParaRPr lang="en-US" sz="2800" dirty="0"/>
          </a:p>
        </p:txBody>
      </p:sp>
      <p:sp>
        <p:nvSpPr>
          <p:cNvPr id="5" name="TextBox 4"/>
          <p:cNvSpPr txBox="1"/>
          <p:nvPr/>
        </p:nvSpPr>
        <p:spPr>
          <a:xfrm>
            <a:off x="7848600" y="6553200"/>
            <a:ext cx="184731" cy="369332"/>
          </a:xfrm>
          <a:prstGeom prst="rect">
            <a:avLst/>
          </a:prstGeom>
          <a:noFill/>
        </p:spPr>
        <p:txBody>
          <a:bodyPr wrap="none" rtlCol="0">
            <a:spAutoFit/>
          </a:bodyPr>
          <a:lstStyle/>
          <a:p>
            <a:endParaRPr lang="en-US" dirty="0"/>
          </a:p>
        </p:txBody>
      </p:sp>
      <p:sp>
        <p:nvSpPr>
          <p:cNvPr id="6" name="TextBox 5"/>
          <p:cNvSpPr txBox="1"/>
          <p:nvPr/>
        </p:nvSpPr>
        <p:spPr>
          <a:xfrm>
            <a:off x="5562600" y="6324600"/>
            <a:ext cx="3431260" cy="369332"/>
          </a:xfrm>
          <a:prstGeom prst="rect">
            <a:avLst/>
          </a:prstGeom>
          <a:noFill/>
        </p:spPr>
        <p:txBody>
          <a:bodyPr wrap="square" rtlCol="0">
            <a:spAutoFit/>
          </a:bodyPr>
          <a:lstStyle/>
          <a:p>
            <a:r>
              <a:rPr lang="en-US" dirty="0" smtClean="0"/>
              <a:t>Copyright © 2020 by Barney Rapp</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d Time Prophecies.jpg"/>
          <p:cNvPicPr>
            <a:picLocks noChangeAspect="1"/>
          </p:cNvPicPr>
          <p:nvPr/>
        </p:nvPicPr>
        <p:blipFill>
          <a:blip r:embed="rId3" cstate="print"/>
          <a:stretch>
            <a:fillRect/>
          </a:stretch>
        </p:blipFill>
        <p:spPr>
          <a:xfrm>
            <a:off x="762000" y="508680"/>
            <a:ext cx="7696200" cy="589904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381000" y="838200"/>
            <a:ext cx="8534400" cy="954107"/>
          </a:xfrm>
          <a:prstGeom prst="rect">
            <a:avLst/>
          </a:prstGeom>
          <a:noFill/>
        </p:spPr>
        <p:txBody>
          <a:bodyPr wrap="square" rtlCol="0">
            <a:spAutoFit/>
          </a:bodyPr>
          <a:lstStyle/>
          <a:p>
            <a:r>
              <a:rPr lang="en-US" sz="2800" dirty="0" smtClean="0"/>
              <a:t>Ezekiel’s War is another end time prophecy. The question is does it occur before the Millennial Reign or after?</a:t>
            </a:r>
            <a:endParaRPr lang="en-US" sz="2800" dirty="0"/>
          </a:p>
        </p:txBody>
      </p:sp>
      <p:sp>
        <p:nvSpPr>
          <p:cNvPr id="4" name="TextBox 3"/>
          <p:cNvSpPr txBox="1"/>
          <p:nvPr/>
        </p:nvSpPr>
        <p:spPr>
          <a:xfrm>
            <a:off x="381000" y="2438400"/>
            <a:ext cx="8077200" cy="2677656"/>
          </a:xfrm>
          <a:prstGeom prst="rect">
            <a:avLst/>
          </a:prstGeom>
          <a:noFill/>
        </p:spPr>
        <p:txBody>
          <a:bodyPr wrap="square" rtlCol="0">
            <a:spAutoFit/>
          </a:bodyPr>
          <a:lstStyle/>
          <a:p>
            <a:r>
              <a:rPr lang="en-US" sz="2800" dirty="0" smtClean="0"/>
              <a:t>Currently the conditions described at the time of Ezekiel’s War does not match the current world conditions. Also, the references to Gog and Magog only occur in Ezekiel 38 &amp; 39 and in Revelation 20. The reference in Revelation 20 obviously occurs following the Millennial Reign of Christ. </a:t>
            </a:r>
            <a:endParaRPr lang="en-US"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457201" y="838200"/>
            <a:ext cx="8229600" cy="646331"/>
          </a:xfrm>
          <a:prstGeom prst="rect">
            <a:avLst/>
          </a:prstGeom>
          <a:noFill/>
        </p:spPr>
        <p:txBody>
          <a:bodyPr wrap="square" rtlCol="0">
            <a:spAutoFit/>
          </a:bodyPr>
          <a:lstStyle/>
          <a:p>
            <a:r>
              <a:rPr lang="en-US" dirty="0" smtClean="0"/>
              <a:t>The real question becomes, did Ezekiel have 52 visions or did he have just 13 dated visions with multiple sub-visions. </a:t>
            </a:r>
            <a:endParaRPr lang="en-US" dirty="0"/>
          </a:p>
        </p:txBody>
      </p:sp>
      <p:pic>
        <p:nvPicPr>
          <p:cNvPr id="4" name="Picture 3" descr="Ezekiels Dated Visions.jpg"/>
          <p:cNvPicPr>
            <a:picLocks noChangeAspect="1"/>
          </p:cNvPicPr>
          <p:nvPr/>
        </p:nvPicPr>
        <p:blipFill>
          <a:blip r:embed="rId3" cstate="print"/>
          <a:stretch>
            <a:fillRect/>
          </a:stretch>
        </p:blipFill>
        <p:spPr>
          <a:xfrm>
            <a:off x="609600" y="1905000"/>
            <a:ext cx="8024395" cy="37338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pic>
        <p:nvPicPr>
          <p:cNvPr id="3" name="Picture 2" descr="Ezekiels War Prophecy 1.jpg"/>
          <p:cNvPicPr>
            <a:picLocks noChangeAspect="1"/>
          </p:cNvPicPr>
          <p:nvPr/>
        </p:nvPicPr>
        <p:blipFill>
          <a:blip r:embed="rId3" cstate="print"/>
          <a:stretch>
            <a:fillRect/>
          </a:stretch>
        </p:blipFill>
        <p:spPr>
          <a:xfrm>
            <a:off x="381000" y="990600"/>
            <a:ext cx="8503920" cy="35052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zekiels War Prophecy 2.jpg"/>
          <p:cNvPicPr>
            <a:picLocks noChangeAspect="1"/>
          </p:cNvPicPr>
          <p:nvPr/>
        </p:nvPicPr>
        <p:blipFill>
          <a:blip r:embed="rId3" cstate="print"/>
          <a:stretch>
            <a:fillRect/>
          </a:stretch>
        </p:blipFill>
        <p:spPr>
          <a:xfrm>
            <a:off x="381000" y="990600"/>
            <a:ext cx="8534400" cy="3566160"/>
          </a:xfrm>
          <a:prstGeom prst="rect">
            <a:avLst/>
          </a:prstGeom>
        </p:spPr>
      </p:pic>
      <p:sp>
        <p:nvSpPr>
          <p:cNvPr id="3" name="TextBox 2"/>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pic>
        <p:nvPicPr>
          <p:cNvPr id="3" name="Picture 2" descr="Ezekiels War Prophecy 3.jpg"/>
          <p:cNvPicPr>
            <a:picLocks noChangeAspect="1"/>
          </p:cNvPicPr>
          <p:nvPr/>
        </p:nvPicPr>
        <p:blipFill>
          <a:blip r:embed="rId3" cstate="print"/>
          <a:stretch>
            <a:fillRect/>
          </a:stretch>
        </p:blipFill>
        <p:spPr>
          <a:xfrm>
            <a:off x="381000" y="990600"/>
            <a:ext cx="8488680" cy="36576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quence of End Time Events Black.jpg"/>
          <p:cNvPicPr>
            <a:picLocks noChangeAspect="1"/>
          </p:cNvPicPr>
          <p:nvPr/>
        </p:nvPicPr>
        <p:blipFill>
          <a:blip r:embed="rId3" cstate="print"/>
          <a:stretch>
            <a:fillRect/>
          </a:stretch>
        </p:blipFill>
        <p:spPr>
          <a:xfrm>
            <a:off x="167640" y="80010"/>
            <a:ext cx="8808720" cy="669798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1470025"/>
          </a:xfrm>
        </p:spPr>
        <p:txBody>
          <a:bodyPr>
            <a:normAutofit/>
          </a:bodyPr>
          <a:lstStyle/>
          <a:p>
            <a:r>
              <a:rPr lang="en-US" sz="4800" dirty="0" smtClean="0">
                <a:latin typeface="Storybook" pitchFamily="2" charset="0"/>
              </a:rPr>
              <a:t>The Three Woes</a:t>
            </a:r>
            <a:endParaRPr lang="en-US" sz="4800" dirty="0">
              <a:latin typeface="Storybook" pitchFamily="2" charset="0"/>
            </a:endParaRPr>
          </a:p>
        </p:txBody>
      </p:sp>
      <p:sp>
        <p:nvSpPr>
          <p:cNvPr id="3" name="Subtitle 2"/>
          <p:cNvSpPr>
            <a:spLocks noGrp="1"/>
          </p:cNvSpPr>
          <p:nvPr>
            <p:ph type="subTitle" idx="1"/>
          </p:nvPr>
        </p:nvSpPr>
        <p:spPr>
          <a:xfrm>
            <a:off x="1371600" y="2514600"/>
            <a:ext cx="6400800" cy="1752600"/>
          </a:xfrm>
        </p:spPr>
        <p:txBody>
          <a:bodyPr>
            <a:normAutofit/>
          </a:bodyPr>
          <a:lstStyle/>
          <a:p>
            <a:r>
              <a:rPr lang="en-US" sz="3600" dirty="0" smtClean="0">
                <a:solidFill>
                  <a:schemeClr val="tx1"/>
                </a:solidFill>
                <a:latin typeface="Brisk Extended" pitchFamily="2" charset="0"/>
              </a:rPr>
              <a:t>A Guide to Understanding Revelation and End Time Prophecies</a:t>
            </a:r>
            <a:endParaRPr lang="en-US" sz="3600" dirty="0">
              <a:solidFill>
                <a:schemeClr val="tx1"/>
              </a:solidFill>
              <a:latin typeface="Brisk Extended" pitchFamily="2" charset="0"/>
            </a:endParaRPr>
          </a:p>
        </p:txBody>
      </p:sp>
      <p:sp>
        <p:nvSpPr>
          <p:cNvPr id="5" name="TextBox 4"/>
          <p:cNvSpPr txBox="1"/>
          <p:nvPr/>
        </p:nvSpPr>
        <p:spPr>
          <a:xfrm>
            <a:off x="3962400" y="4648200"/>
            <a:ext cx="1227644" cy="646331"/>
          </a:xfrm>
          <a:prstGeom prst="rect">
            <a:avLst/>
          </a:prstGeom>
          <a:noFill/>
        </p:spPr>
        <p:txBody>
          <a:bodyPr wrap="none" rtlCol="0">
            <a:spAutoFit/>
          </a:bodyPr>
          <a:lstStyle/>
          <a:p>
            <a:r>
              <a:rPr lang="en-US" sz="3600" dirty="0" smtClean="0"/>
              <a:t>Day 2</a:t>
            </a:r>
            <a:endParaRPr lang="en-US" sz="3600" dirty="0"/>
          </a:p>
        </p:txBody>
      </p:sp>
      <p:sp>
        <p:nvSpPr>
          <p:cNvPr id="6" name="TextBox 5"/>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506968"/>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Storybook" pitchFamily="2" charset="0"/>
                <a:ea typeface="Calibri" pitchFamily="34" charset="0"/>
                <a:cs typeface="Times New Roman" pitchFamily="18" charset="0"/>
              </a:rPr>
              <a:t>The Three Woes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risk Extended" pitchFamily="2" charset="0"/>
                <a:ea typeface="Calibri" pitchFamily="34" charset="0"/>
                <a:cs typeface="Times New Roman" pitchFamily="18" charset="0"/>
              </a:rPr>
              <a:t>A Guide to Understanding Revelation and End Time Prophecies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3962400" y="1676400"/>
            <a:ext cx="1236236" cy="369332"/>
          </a:xfrm>
          <a:prstGeom prst="rect">
            <a:avLst/>
          </a:prstGeom>
          <a:noFill/>
        </p:spPr>
        <p:txBody>
          <a:bodyPr wrap="none" rtlCol="0">
            <a:spAutoFit/>
          </a:bodyPr>
          <a:lstStyle/>
          <a:p>
            <a:r>
              <a:rPr lang="en-US" dirty="0" smtClean="0">
                <a:latin typeface="Lobster" pitchFamily="2" charset="0"/>
              </a:rPr>
              <a:t>Bible Study</a:t>
            </a:r>
          </a:p>
        </p:txBody>
      </p:sp>
      <p:sp>
        <p:nvSpPr>
          <p:cNvPr id="7" name="TextBox 6"/>
          <p:cNvSpPr txBox="1"/>
          <p:nvPr/>
        </p:nvSpPr>
        <p:spPr>
          <a:xfrm>
            <a:off x="457200" y="2438400"/>
            <a:ext cx="8170827" cy="923330"/>
          </a:xfrm>
          <a:prstGeom prst="rect">
            <a:avLst/>
          </a:prstGeom>
          <a:noFill/>
        </p:spPr>
        <p:txBody>
          <a:bodyPr wrap="none" rtlCol="0">
            <a:spAutoFit/>
          </a:bodyPr>
          <a:lstStyle/>
          <a:p>
            <a:r>
              <a:rPr lang="en-US" dirty="0" smtClean="0">
                <a:latin typeface="Lobster" pitchFamily="2" charset="0"/>
              </a:rPr>
              <a:t>Day  1	-	Discovering Revelation’s T imeline &amp; Are We Living in the End Times?</a:t>
            </a:r>
          </a:p>
          <a:p>
            <a:r>
              <a:rPr lang="en-US" dirty="0" smtClean="0">
                <a:latin typeface="Lobster" pitchFamily="2" charset="0"/>
              </a:rPr>
              <a:t> </a:t>
            </a:r>
          </a:p>
          <a:p>
            <a:r>
              <a:rPr lang="en-US" dirty="0" smtClean="0">
                <a:latin typeface="Lobster" pitchFamily="2" charset="0"/>
              </a:rPr>
              <a:t>				Chapters 1 thru 4</a:t>
            </a:r>
          </a:p>
        </p:txBody>
      </p:sp>
      <p:sp>
        <p:nvSpPr>
          <p:cNvPr id="8" name="TextBox 7"/>
          <p:cNvSpPr txBox="1"/>
          <p:nvPr/>
        </p:nvSpPr>
        <p:spPr>
          <a:xfrm>
            <a:off x="381000" y="3810000"/>
            <a:ext cx="8060220" cy="923330"/>
          </a:xfrm>
          <a:prstGeom prst="rect">
            <a:avLst/>
          </a:prstGeom>
          <a:noFill/>
        </p:spPr>
        <p:txBody>
          <a:bodyPr wrap="none" rtlCol="0">
            <a:spAutoFit/>
          </a:bodyPr>
          <a:lstStyle/>
          <a:p>
            <a:r>
              <a:rPr lang="en-US" dirty="0" smtClean="0">
                <a:solidFill>
                  <a:schemeClr val="bg2">
                    <a:lumMod val="60000"/>
                    <a:lumOff val="40000"/>
                  </a:schemeClr>
                </a:solidFill>
                <a:latin typeface="Lobster" pitchFamily="2" charset="0"/>
              </a:rPr>
              <a:t>Day  2	-	Understanding Revelation’s Mysteries &amp; God's Assigned Feast Days</a:t>
            </a:r>
          </a:p>
          <a:p>
            <a:r>
              <a:rPr lang="en-US" dirty="0" smtClean="0">
                <a:solidFill>
                  <a:schemeClr val="bg2">
                    <a:lumMod val="60000"/>
                    <a:lumOff val="40000"/>
                  </a:schemeClr>
                </a:solidFill>
                <a:latin typeface="Lobster" pitchFamily="2" charset="0"/>
              </a:rPr>
              <a:t> </a:t>
            </a:r>
          </a:p>
          <a:p>
            <a:r>
              <a:rPr lang="en-US" dirty="0" smtClean="0">
                <a:solidFill>
                  <a:schemeClr val="bg2">
                    <a:lumMod val="60000"/>
                    <a:lumOff val="40000"/>
                  </a:schemeClr>
                </a:solidFill>
                <a:latin typeface="Lobster" pitchFamily="2" charset="0"/>
              </a:rPr>
              <a:t>				Chapters 5 thru 7</a:t>
            </a:r>
          </a:p>
        </p:txBody>
      </p:sp>
      <p:sp>
        <p:nvSpPr>
          <p:cNvPr id="9" name="TextBox 8"/>
          <p:cNvSpPr txBox="1"/>
          <p:nvPr/>
        </p:nvSpPr>
        <p:spPr>
          <a:xfrm>
            <a:off x="381000" y="5029200"/>
            <a:ext cx="8970597" cy="923330"/>
          </a:xfrm>
          <a:prstGeom prst="rect">
            <a:avLst/>
          </a:prstGeom>
          <a:noFill/>
        </p:spPr>
        <p:txBody>
          <a:bodyPr wrap="none" rtlCol="0">
            <a:spAutoFit/>
          </a:bodyPr>
          <a:lstStyle/>
          <a:p>
            <a:r>
              <a:rPr lang="en-US" dirty="0" smtClean="0">
                <a:latin typeface="Lobster" pitchFamily="2" charset="0"/>
              </a:rPr>
              <a:t>Day  3	-	Post End Time Prophecies &amp; The Rapture of the Church	</a:t>
            </a:r>
          </a:p>
          <a:p>
            <a:r>
              <a:rPr lang="en-US" dirty="0" smtClean="0">
                <a:latin typeface="Lobster" pitchFamily="2" charset="0"/>
              </a:rPr>
              <a:t> </a:t>
            </a:r>
          </a:p>
          <a:p>
            <a:r>
              <a:rPr lang="en-US" dirty="0" smtClean="0">
                <a:latin typeface="Lobster" pitchFamily="2" charset="0"/>
              </a:rPr>
              <a:t>				Chapters 8 thru 11 and Bonus Material on the Rapture</a:t>
            </a:r>
          </a:p>
        </p:txBody>
      </p:sp>
      <p:sp>
        <p:nvSpPr>
          <p:cNvPr id="10" name="TextBox 9"/>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1 Part 10.jpg"/>
          <p:cNvPicPr>
            <a:picLocks noChangeAspect="1"/>
          </p:cNvPicPr>
          <p:nvPr/>
        </p:nvPicPr>
        <p:blipFill>
          <a:blip r:embed="rId3" cstate="print"/>
          <a:stretch>
            <a:fillRect/>
          </a:stretch>
        </p:blipFill>
        <p:spPr>
          <a:xfrm>
            <a:off x="12317" y="0"/>
            <a:ext cx="9119366"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2600" y="6324600"/>
            <a:ext cx="3431260" cy="369332"/>
          </a:xfrm>
          <a:prstGeom prst="rect">
            <a:avLst/>
          </a:prstGeom>
        </p:spPr>
        <p:txBody>
          <a:bodyPr wrap="none">
            <a:spAutoFit/>
          </a:bodyPr>
          <a:lstStyle/>
          <a:p>
            <a:r>
              <a:rPr lang="en-US" dirty="0" smtClean="0"/>
              <a:t>Copyright © 2020 by Barney Rapp </a:t>
            </a:r>
            <a:endParaRPr lang="en-US" dirty="0"/>
          </a:p>
        </p:txBody>
      </p:sp>
      <p:sp>
        <p:nvSpPr>
          <p:cNvPr id="3" name="TextBox 2"/>
          <p:cNvSpPr txBox="1"/>
          <p:nvPr/>
        </p:nvSpPr>
        <p:spPr>
          <a:xfrm>
            <a:off x="381000" y="1066800"/>
            <a:ext cx="8458200" cy="3785652"/>
          </a:xfrm>
          <a:prstGeom prst="rect">
            <a:avLst/>
          </a:prstGeom>
          <a:noFill/>
        </p:spPr>
        <p:txBody>
          <a:bodyPr wrap="square" rtlCol="0">
            <a:spAutoFit/>
          </a:bodyPr>
          <a:lstStyle/>
          <a:p>
            <a:r>
              <a:rPr lang="en-US" sz="2400" dirty="0" smtClean="0"/>
              <a:t>A great example of this is Adam, Adam's grandson Enos and Noah.</a:t>
            </a:r>
          </a:p>
          <a:p>
            <a:endParaRPr lang="en-US" sz="2400" dirty="0" smtClean="0"/>
          </a:p>
          <a:p>
            <a:endParaRPr lang="en-US" sz="2400" dirty="0" smtClean="0"/>
          </a:p>
          <a:p>
            <a:r>
              <a:rPr lang="en-US" sz="2400" dirty="0" smtClean="0"/>
              <a:t>We don't typically think much about it, but Adam's grandson Enos was born when Adam was 235 years old. So Enos knew his grandfather for almost 700 years before Adam died. Noah was born 84 years before Enos died. That's a lifetime to us in our age. Imagine the history that Enos could have shared with Noah about Adam and Eve and their life in the Garden of Eden and their life after they were cast out of the Garden of Eden.</a:t>
            </a:r>
            <a:endParaRPr lang="en-US"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3048000" y="228600"/>
            <a:ext cx="3154903" cy="523220"/>
          </a:xfrm>
          <a:prstGeom prst="rect">
            <a:avLst/>
          </a:prstGeom>
          <a:noFill/>
        </p:spPr>
        <p:txBody>
          <a:bodyPr wrap="none" rtlCol="0">
            <a:spAutoFit/>
          </a:bodyPr>
          <a:lstStyle/>
          <a:p>
            <a:r>
              <a:rPr lang="en-US" sz="2800" dirty="0" smtClean="0"/>
              <a:t>The Olivet Discourse</a:t>
            </a:r>
            <a:endParaRPr lang="en-US" sz="2800" dirty="0"/>
          </a:p>
        </p:txBody>
      </p:sp>
      <p:pic>
        <p:nvPicPr>
          <p:cNvPr id="4" name="Picture 3" descr="Olivet Discourse.jpg"/>
          <p:cNvPicPr>
            <a:picLocks noChangeAspect="1"/>
          </p:cNvPicPr>
          <p:nvPr/>
        </p:nvPicPr>
        <p:blipFill>
          <a:blip r:embed="rId3" cstate="print"/>
          <a:stretch>
            <a:fillRect/>
          </a:stretch>
        </p:blipFill>
        <p:spPr>
          <a:xfrm>
            <a:off x="491765" y="1371600"/>
            <a:ext cx="8354767" cy="37338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4" name="TextBox 3"/>
          <p:cNvSpPr txBox="1"/>
          <p:nvPr/>
        </p:nvSpPr>
        <p:spPr>
          <a:xfrm>
            <a:off x="685800" y="838200"/>
            <a:ext cx="8229600" cy="954107"/>
          </a:xfrm>
          <a:prstGeom prst="rect">
            <a:avLst/>
          </a:prstGeom>
          <a:noFill/>
        </p:spPr>
        <p:txBody>
          <a:bodyPr wrap="square" rtlCol="0">
            <a:spAutoFit/>
          </a:bodyPr>
          <a:lstStyle/>
          <a:p>
            <a:r>
              <a:rPr lang="en-US" sz="2800" dirty="0" smtClean="0"/>
              <a:t>As we look at Matt. 24:4 – 14, what are the signs Jesus told us to look for?</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685800" y="838200"/>
            <a:ext cx="8077199" cy="954107"/>
          </a:xfrm>
          <a:prstGeom prst="rect">
            <a:avLst/>
          </a:prstGeom>
          <a:noFill/>
        </p:spPr>
        <p:txBody>
          <a:bodyPr wrap="square" rtlCol="0">
            <a:spAutoFit/>
          </a:bodyPr>
          <a:lstStyle/>
          <a:p>
            <a:r>
              <a:rPr lang="en-US" sz="2800" dirty="0" smtClean="0"/>
              <a:t>As we look at Matt. 24:4 – 14, what are the signs Jesus told us to look for?</a:t>
            </a:r>
            <a:endParaRPr lang="en-US" sz="2800" dirty="0"/>
          </a:p>
        </p:txBody>
      </p:sp>
      <p:sp>
        <p:nvSpPr>
          <p:cNvPr id="4" name="TextBox 3"/>
          <p:cNvSpPr txBox="1"/>
          <p:nvPr/>
        </p:nvSpPr>
        <p:spPr>
          <a:xfrm>
            <a:off x="3352800" y="2133600"/>
            <a:ext cx="2797241" cy="2677656"/>
          </a:xfrm>
          <a:prstGeom prst="rect">
            <a:avLst/>
          </a:prstGeom>
          <a:noFill/>
        </p:spPr>
        <p:txBody>
          <a:bodyPr wrap="none" rtlCol="0">
            <a:spAutoFit/>
          </a:bodyPr>
          <a:lstStyle/>
          <a:p>
            <a:pPr marL="342900" indent="-342900">
              <a:buAutoNum type="arabicPlain"/>
            </a:pPr>
            <a:r>
              <a:rPr lang="en-US" sz="2800" dirty="0" smtClean="0"/>
              <a:t>Wars</a:t>
            </a:r>
          </a:p>
          <a:p>
            <a:pPr marL="342900" indent="-342900">
              <a:buAutoNum type="arabicPlain"/>
            </a:pPr>
            <a:r>
              <a:rPr lang="en-US" sz="2800" dirty="0" smtClean="0"/>
              <a:t>Rumors of wars</a:t>
            </a:r>
          </a:p>
          <a:p>
            <a:pPr marL="342900" indent="-342900">
              <a:buAutoNum type="arabicPlain"/>
            </a:pPr>
            <a:r>
              <a:rPr lang="en-US" sz="2800" dirty="0" smtClean="0"/>
              <a:t>Pestilences</a:t>
            </a:r>
          </a:p>
          <a:p>
            <a:pPr marL="342900" indent="-342900">
              <a:buAutoNum type="arabicPlain"/>
            </a:pPr>
            <a:r>
              <a:rPr lang="en-US" sz="2800" dirty="0" smtClean="0"/>
              <a:t>Earthquakes</a:t>
            </a:r>
          </a:p>
          <a:p>
            <a:pPr marL="342900" indent="-342900">
              <a:buAutoNum type="arabicPlain"/>
            </a:pPr>
            <a:r>
              <a:rPr lang="en-US" sz="2800" dirty="0" smtClean="0"/>
              <a:t>Afflictions</a:t>
            </a:r>
          </a:p>
          <a:p>
            <a:pPr marL="342900" indent="-342900">
              <a:buAutoNum type="arabicPlain"/>
            </a:pPr>
            <a:r>
              <a:rPr lang="en-US" sz="2800" dirty="0" smtClean="0"/>
              <a:t>Betrayals</a:t>
            </a:r>
            <a:endParaRPr lang="en-US"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685800" y="838200"/>
            <a:ext cx="8229600" cy="954107"/>
          </a:xfrm>
          <a:prstGeom prst="rect">
            <a:avLst/>
          </a:prstGeom>
          <a:noFill/>
        </p:spPr>
        <p:txBody>
          <a:bodyPr wrap="square" rtlCol="0">
            <a:spAutoFit/>
          </a:bodyPr>
          <a:lstStyle/>
          <a:p>
            <a:r>
              <a:rPr lang="en-US" sz="2800" dirty="0" smtClean="0"/>
              <a:t>As we look at Matt. 24:4 – 14, what are the signs Jesus told us to look for?</a:t>
            </a:r>
            <a:endParaRPr lang="en-US" dirty="0"/>
          </a:p>
        </p:txBody>
      </p:sp>
      <p:sp>
        <p:nvSpPr>
          <p:cNvPr id="4" name="TextBox 3"/>
          <p:cNvSpPr txBox="1"/>
          <p:nvPr/>
        </p:nvSpPr>
        <p:spPr>
          <a:xfrm>
            <a:off x="3581400" y="1981200"/>
            <a:ext cx="1798890" cy="523220"/>
          </a:xfrm>
          <a:prstGeom prst="rect">
            <a:avLst/>
          </a:prstGeom>
          <a:noFill/>
        </p:spPr>
        <p:txBody>
          <a:bodyPr wrap="none" rtlCol="0">
            <a:spAutoFit/>
          </a:bodyPr>
          <a:lstStyle/>
          <a:p>
            <a:r>
              <a:rPr lang="en-US" sz="2800" dirty="0" smtClean="0"/>
              <a:t>Deception!</a:t>
            </a:r>
            <a:endParaRPr lang="en-US" sz="2800" dirty="0"/>
          </a:p>
        </p:txBody>
      </p:sp>
      <p:sp>
        <p:nvSpPr>
          <p:cNvPr id="5" name="TextBox 4"/>
          <p:cNvSpPr txBox="1"/>
          <p:nvPr/>
        </p:nvSpPr>
        <p:spPr>
          <a:xfrm>
            <a:off x="3200400" y="2895600"/>
            <a:ext cx="2819400" cy="769441"/>
          </a:xfrm>
          <a:prstGeom prst="rect">
            <a:avLst/>
          </a:prstGeom>
          <a:noFill/>
        </p:spPr>
        <p:txBody>
          <a:bodyPr wrap="square" rtlCol="0">
            <a:spAutoFit/>
          </a:bodyPr>
          <a:lstStyle/>
          <a:p>
            <a:r>
              <a:rPr lang="en-US" sz="4400" dirty="0" smtClean="0"/>
              <a:t>Deception!</a:t>
            </a:r>
            <a:endParaRPr lang="en-US" sz="4400" dirty="0"/>
          </a:p>
        </p:txBody>
      </p:sp>
      <p:sp>
        <p:nvSpPr>
          <p:cNvPr id="6" name="TextBox 5"/>
          <p:cNvSpPr txBox="1"/>
          <p:nvPr/>
        </p:nvSpPr>
        <p:spPr>
          <a:xfrm>
            <a:off x="2057400" y="4038600"/>
            <a:ext cx="5722464" cy="1569660"/>
          </a:xfrm>
          <a:prstGeom prst="rect">
            <a:avLst/>
          </a:prstGeom>
          <a:noFill/>
        </p:spPr>
        <p:txBody>
          <a:bodyPr wrap="none" rtlCol="0">
            <a:spAutoFit/>
          </a:bodyPr>
          <a:lstStyle/>
          <a:p>
            <a:r>
              <a:rPr lang="en-US" sz="9600" dirty="0" smtClean="0"/>
              <a:t>Deception!</a:t>
            </a:r>
            <a:endParaRPr lang="en-US" sz="96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762000" y="457200"/>
            <a:ext cx="8153400" cy="954107"/>
          </a:xfrm>
          <a:prstGeom prst="rect">
            <a:avLst/>
          </a:prstGeom>
          <a:noFill/>
        </p:spPr>
        <p:txBody>
          <a:bodyPr wrap="square" rtlCol="0">
            <a:spAutoFit/>
          </a:bodyPr>
          <a:lstStyle/>
          <a:p>
            <a:r>
              <a:rPr lang="en-US" sz="2800" dirty="0" smtClean="0"/>
              <a:t>How did the serpent beguile Adam and Eve in the Garden of Eden?</a:t>
            </a:r>
            <a:endParaRPr lang="en-US"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762000" y="457200"/>
            <a:ext cx="8153400" cy="954107"/>
          </a:xfrm>
          <a:prstGeom prst="rect">
            <a:avLst/>
          </a:prstGeom>
          <a:noFill/>
        </p:spPr>
        <p:txBody>
          <a:bodyPr wrap="square" rtlCol="0">
            <a:spAutoFit/>
          </a:bodyPr>
          <a:lstStyle/>
          <a:p>
            <a:r>
              <a:rPr lang="en-US" sz="2800" dirty="0" smtClean="0"/>
              <a:t>How did the serpent beguile Adam and Eve in the Garden of Eden?</a:t>
            </a:r>
            <a:endParaRPr lang="en-US" sz="2800" dirty="0"/>
          </a:p>
        </p:txBody>
      </p:sp>
      <p:sp>
        <p:nvSpPr>
          <p:cNvPr id="8" name="Rectangle 7"/>
          <p:cNvSpPr/>
          <p:nvPr/>
        </p:nvSpPr>
        <p:spPr>
          <a:xfrm>
            <a:off x="1905000" y="1600200"/>
            <a:ext cx="5722464" cy="1569660"/>
          </a:xfrm>
          <a:prstGeom prst="rect">
            <a:avLst/>
          </a:prstGeom>
        </p:spPr>
        <p:txBody>
          <a:bodyPr wrap="none">
            <a:spAutoFit/>
          </a:bodyPr>
          <a:lstStyle/>
          <a:p>
            <a:r>
              <a:rPr lang="en-US" sz="9600" dirty="0" smtClean="0"/>
              <a:t>Deception!</a:t>
            </a:r>
            <a:endParaRPr lang="en-US" sz="96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762000" y="457200"/>
            <a:ext cx="8153400" cy="954107"/>
          </a:xfrm>
          <a:prstGeom prst="rect">
            <a:avLst/>
          </a:prstGeom>
          <a:noFill/>
        </p:spPr>
        <p:txBody>
          <a:bodyPr wrap="square" rtlCol="0">
            <a:spAutoFit/>
          </a:bodyPr>
          <a:lstStyle/>
          <a:p>
            <a:r>
              <a:rPr lang="en-US" sz="2800" dirty="0" smtClean="0"/>
              <a:t>How did the serpent beguile Adam and Eve in the Garden of Eden?</a:t>
            </a:r>
            <a:endParaRPr lang="en-US" sz="2800" dirty="0"/>
          </a:p>
        </p:txBody>
      </p:sp>
      <p:sp>
        <p:nvSpPr>
          <p:cNvPr id="4" name="Rectangle 3"/>
          <p:cNvSpPr/>
          <p:nvPr/>
        </p:nvSpPr>
        <p:spPr>
          <a:xfrm>
            <a:off x="1752600" y="1981200"/>
            <a:ext cx="5722464" cy="1569660"/>
          </a:xfrm>
          <a:prstGeom prst="rect">
            <a:avLst/>
          </a:prstGeom>
        </p:spPr>
        <p:txBody>
          <a:bodyPr wrap="none">
            <a:spAutoFit/>
          </a:bodyPr>
          <a:lstStyle/>
          <a:p>
            <a:r>
              <a:rPr lang="en-US" sz="9600" dirty="0" smtClean="0"/>
              <a:t>Deception!</a:t>
            </a:r>
            <a:endParaRPr lang="en-US" sz="9600" dirty="0"/>
          </a:p>
        </p:txBody>
      </p:sp>
      <p:sp>
        <p:nvSpPr>
          <p:cNvPr id="5" name="TextBox 4"/>
          <p:cNvSpPr txBox="1"/>
          <p:nvPr/>
        </p:nvSpPr>
        <p:spPr>
          <a:xfrm>
            <a:off x="1676400" y="4267200"/>
            <a:ext cx="6042360" cy="523220"/>
          </a:xfrm>
          <a:prstGeom prst="rect">
            <a:avLst/>
          </a:prstGeom>
          <a:noFill/>
        </p:spPr>
        <p:txBody>
          <a:bodyPr wrap="none" rtlCol="0">
            <a:spAutoFit/>
          </a:bodyPr>
          <a:lstStyle/>
          <a:p>
            <a:r>
              <a:rPr lang="en-US" sz="2800" dirty="0" smtClean="0"/>
              <a:t>Does anyone see deception in our time?</a:t>
            </a:r>
            <a:endParaRPr lang="en-US" sz="2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2600" y="6324600"/>
            <a:ext cx="3378361" cy="369332"/>
          </a:xfrm>
          <a:prstGeom prst="rect">
            <a:avLst/>
          </a:prstGeom>
        </p:spPr>
        <p:txBody>
          <a:bodyPr wrap="none">
            <a:spAutoFit/>
          </a:bodyPr>
          <a:lstStyle/>
          <a:p>
            <a:r>
              <a:rPr lang="en-US" dirty="0" smtClean="0"/>
              <a:t>Copyright © 2020 by Barney Rapp</a:t>
            </a:r>
            <a:endParaRPr lang="en-US" dirty="0"/>
          </a:p>
        </p:txBody>
      </p:sp>
      <p:sp>
        <p:nvSpPr>
          <p:cNvPr id="3" name="TextBox 2"/>
          <p:cNvSpPr txBox="1"/>
          <p:nvPr/>
        </p:nvSpPr>
        <p:spPr>
          <a:xfrm>
            <a:off x="1905000" y="609600"/>
            <a:ext cx="5377434" cy="523220"/>
          </a:xfrm>
          <a:prstGeom prst="rect">
            <a:avLst/>
          </a:prstGeom>
          <a:noFill/>
        </p:spPr>
        <p:txBody>
          <a:bodyPr wrap="none" rtlCol="0">
            <a:spAutoFit/>
          </a:bodyPr>
          <a:lstStyle/>
          <a:p>
            <a:r>
              <a:rPr lang="en-US" sz="2800" dirty="0" smtClean="0"/>
              <a:t>Here’s a hot topic, Global Warming!</a:t>
            </a:r>
            <a:endParaRPr lang="en-US"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2600" y="6324600"/>
            <a:ext cx="3378361" cy="369332"/>
          </a:xfrm>
          <a:prstGeom prst="rect">
            <a:avLst/>
          </a:prstGeom>
        </p:spPr>
        <p:txBody>
          <a:bodyPr wrap="none">
            <a:spAutoFit/>
          </a:bodyPr>
          <a:lstStyle/>
          <a:p>
            <a:r>
              <a:rPr lang="en-US" dirty="0" smtClean="0"/>
              <a:t>Copyright © 2020 by Barney Rapp</a:t>
            </a:r>
            <a:endParaRPr lang="en-US" dirty="0"/>
          </a:p>
        </p:txBody>
      </p:sp>
      <p:sp>
        <p:nvSpPr>
          <p:cNvPr id="3" name="TextBox 2"/>
          <p:cNvSpPr txBox="1"/>
          <p:nvPr/>
        </p:nvSpPr>
        <p:spPr>
          <a:xfrm>
            <a:off x="1905000" y="609600"/>
            <a:ext cx="5377434" cy="523220"/>
          </a:xfrm>
          <a:prstGeom prst="rect">
            <a:avLst/>
          </a:prstGeom>
          <a:noFill/>
        </p:spPr>
        <p:txBody>
          <a:bodyPr wrap="none" rtlCol="0">
            <a:spAutoFit/>
          </a:bodyPr>
          <a:lstStyle/>
          <a:p>
            <a:r>
              <a:rPr lang="en-US" sz="2800" dirty="0" smtClean="0"/>
              <a:t>Here’s a hot topic, Global Warming!</a:t>
            </a:r>
            <a:endParaRPr lang="en-US" sz="2800" dirty="0"/>
          </a:p>
        </p:txBody>
      </p:sp>
      <p:sp>
        <p:nvSpPr>
          <p:cNvPr id="4" name="TextBox 3"/>
          <p:cNvSpPr txBox="1"/>
          <p:nvPr/>
        </p:nvSpPr>
        <p:spPr>
          <a:xfrm>
            <a:off x="609600" y="1600200"/>
            <a:ext cx="7848600" cy="954107"/>
          </a:xfrm>
          <a:prstGeom prst="rect">
            <a:avLst/>
          </a:prstGeom>
          <a:noFill/>
        </p:spPr>
        <p:txBody>
          <a:bodyPr wrap="square" rtlCol="0">
            <a:spAutoFit/>
          </a:bodyPr>
          <a:lstStyle/>
          <a:p>
            <a:pPr algn="ctr"/>
            <a:r>
              <a:rPr lang="en-US" sz="2800" dirty="0" smtClean="0"/>
              <a:t>When the term Global Warming didn’t go over so well, it was renamed to Climate Change.</a:t>
            </a:r>
            <a:endParaRPr lang="en-US" sz="2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2600" y="6324600"/>
            <a:ext cx="3378361" cy="369332"/>
          </a:xfrm>
          <a:prstGeom prst="rect">
            <a:avLst/>
          </a:prstGeom>
        </p:spPr>
        <p:txBody>
          <a:bodyPr wrap="none">
            <a:spAutoFit/>
          </a:bodyPr>
          <a:lstStyle/>
          <a:p>
            <a:r>
              <a:rPr lang="en-US" dirty="0" smtClean="0"/>
              <a:t>Copyright © 2020 by Barney Rapp</a:t>
            </a:r>
            <a:endParaRPr lang="en-US" dirty="0"/>
          </a:p>
        </p:txBody>
      </p:sp>
      <p:sp>
        <p:nvSpPr>
          <p:cNvPr id="3" name="TextBox 2"/>
          <p:cNvSpPr txBox="1"/>
          <p:nvPr/>
        </p:nvSpPr>
        <p:spPr>
          <a:xfrm>
            <a:off x="1905000" y="609600"/>
            <a:ext cx="5377434" cy="523220"/>
          </a:xfrm>
          <a:prstGeom prst="rect">
            <a:avLst/>
          </a:prstGeom>
          <a:noFill/>
        </p:spPr>
        <p:txBody>
          <a:bodyPr wrap="none" rtlCol="0">
            <a:spAutoFit/>
          </a:bodyPr>
          <a:lstStyle/>
          <a:p>
            <a:r>
              <a:rPr lang="en-US" sz="2800" dirty="0" smtClean="0"/>
              <a:t>Here’s a hot topic, Global Warming!</a:t>
            </a:r>
            <a:endParaRPr lang="en-US" sz="2800" dirty="0"/>
          </a:p>
        </p:txBody>
      </p:sp>
      <p:sp>
        <p:nvSpPr>
          <p:cNvPr id="4" name="TextBox 3"/>
          <p:cNvSpPr txBox="1"/>
          <p:nvPr/>
        </p:nvSpPr>
        <p:spPr>
          <a:xfrm>
            <a:off x="609600" y="1600200"/>
            <a:ext cx="7848600" cy="954107"/>
          </a:xfrm>
          <a:prstGeom prst="rect">
            <a:avLst/>
          </a:prstGeom>
          <a:noFill/>
        </p:spPr>
        <p:txBody>
          <a:bodyPr wrap="square" rtlCol="0">
            <a:spAutoFit/>
          </a:bodyPr>
          <a:lstStyle/>
          <a:p>
            <a:pPr algn="ctr"/>
            <a:r>
              <a:rPr lang="en-US" sz="2800" dirty="0" smtClean="0"/>
              <a:t>When the term Global Warming didn’t go over so well, the name was changed to Climate Change.</a:t>
            </a:r>
            <a:endParaRPr lang="en-US" sz="2800" dirty="0"/>
          </a:p>
        </p:txBody>
      </p:sp>
      <p:sp>
        <p:nvSpPr>
          <p:cNvPr id="5" name="TextBox 4"/>
          <p:cNvSpPr txBox="1"/>
          <p:nvPr/>
        </p:nvSpPr>
        <p:spPr>
          <a:xfrm>
            <a:off x="1981200" y="2971800"/>
            <a:ext cx="5103064" cy="523220"/>
          </a:xfrm>
          <a:prstGeom prst="rect">
            <a:avLst/>
          </a:prstGeom>
          <a:noFill/>
        </p:spPr>
        <p:txBody>
          <a:bodyPr wrap="none" rtlCol="0">
            <a:spAutoFit/>
          </a:bodyPr>
          <a:lstStyle/>
          <a:p>
            <a:r>
              <a:rPr lang="en-US" sz="2800" dirty="0" smtClean="0"/>
              <a:t>Does anyone see deception here?</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4" name="TextBox 3"/>
          <p:cNvSpPr txBox="1"/>
          <p:nvPr/>
        </p:nvSpPr>
        <p:spPr>
          <a:xfrm>
            <a:off x="533400" y="609600"/>
            <a:ext cx="8153400" cy="1569660"/>
          </a:xfrm>
          <a:prstGeom prst="rect">
            <a:avLst/>
          </a:prstGeom>
          <a:noFill/>
        </p:spPr>
        <p:txBody>
          <a:bodyPr wrap="square" rtlCol="0">
            <a:spAutoFit/>
          </a:bodyPr>
          <a:lstStyle/>
          <a:p>
            <a:r>
              <a:rPr lang="en-US" sz="2400" dirty="0" smtClean="0"/>
              <a:t>Another great example from Genesis is found when you trace the generational lineages from Adam to Joseph. If we accept 1085 BC as the date of the Exodus, then our current year would match the current year on the Jewish Calendar. </a:t>
            </a:r>
            <a:endParaRPr lang="en-US" sz="2400" dirty="0"/>
          </a:p>
        </p:txBody>
      </p:sp>
      <p:pic>
        <p:nvPicPr>
          <p:cNvPr id="5" name="Picture 4" descr="Genesis Time Line.jpg"/>
          <p:cNvPicPr>
            <a:picLocks noChangeAspect="1"/>
          </p:cNvPicPr>
          <p:nvPr/>
        </p:nvPicPr>
        <p:blipFill>
          <a:blip r:embed="rId3" cstate="print"/>
          <a:stretch>
            <a:fillRect/>
          </a:stretch>
        </p:blipFill>
        <p:spPr>
          <a:xfrm>
            <a:off x="1828800" y="2667000"/>
            <a:ext cx="5704892" cy="3022051"/>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2600" y="6324600"/>
            <a:ext cx="3378361" cy="369332"/>
          </a:xfrm>
          <a:prstGeom prst="rect">
            <a:avLst/>
          </a:prstGeom>
        </p:spPr>
        <p:txBody>
          <a:bodyPr wrap="none">
            <a:spAutoFit/>
          </a:bodyPr>
          <a:lstStyle/>
          <a:p>
            <a:r>
              <a:rPr lang="en-US" dirty="0" smtClean="0"/>
              <a:t>Copyright © 2020 by Barney Rapp</a:t>
            </a:r>
            <a:endParaRPr lang="en-US" dirty="0"/>
          </a:p>
        </p:txBody>
      </p:sp>
      <p:sp>
        <p:nvSpPr>
          <p:cNvPr id="3" name="TextBox 2"/>
          <p:cNvSpPr txBox="1"/>
          <p:nvPr/>
        </p:nvSpPr>
        <p:spPr>
          <a:xfrm>
            <a:off x="1905000" y="609600"/>
            <a:ext cx="5377434" cy="523220"/>
          </a:xfrm>
          <a:prstGeom prst="rect">
            <a:avLst/>
          </a:prstGeom>
          <a:noFill/>
        </p:spPr>
        <p:txBody>
          <a:bodyPr wrap="none" rtlCol="0">
            <a:spAutoFit/>
          </a:bodyPr>
          <a:lstStyle/>
          <a:p>
            <a:r>
              <a:rPr lang="en-US" sz="2800" dirty="0" smtClean="0"/>
              <a:t>Here’s a hot topic, Global Warming!</a:t>
            </a:r>
            <a:endParaRPr lang="en-US" sz="2800" dirty="0"/>
          </a:p>
        </p:txBody>
      </p:sp>
      <p:sp>
        <p:nvSpPr>
          <p:cNvPr id="4" name="TextBox 3"/>
          <p:cNvSpPr txBox="1"/>
          <p:nvPr/>
        </p:nvSpPr>
        <p:spPr>
          <a:xfrm>
            <a:off x="609600" y="1600200"/>
            <a:ext cx="7848600" cy="954107"/>
          </a:xfrm>
          <a:prstGeom prst="rect">
            <a:avLst/>
          </a:prstGeom>
          <a:noFill/>
        </p:spPr>
        <p:txBody>
          <a:bodyPr wrap="square" rtlCol="0">
            <a:spAutoFit/>
          </a:bodyPr>
          <a:lstStyle/>
          <a:p>
            <a:pPr algn="ctr"/>
            <a:r>
              <a:rPr lang="en-US" sz="2800" dirty="0" smtClean="0"/>
              <a:t>When the term Global Warming didn’t go over so well, the name was changed to Climate Change.</a:t>
            </a:r>
            <a:endParaRPr lang="en-US" sz="2800" dirty="0"/>
          </a:p>
        </p:txBody>
      </p:sp>
      <p:sp>
        <p:nvSpPr>
          <p:cNvPr id="5" name="TextBox 4"/>
          <p:cNvSpPr txBox="1"/>
          <p:nvPr/>
        </p:nvSpPr>
        <p:spPr>
          <a:xfrm>
            <a:off x="1981200" y="2971800"/>
            <a:ext cx="5103064" cy="523220"/>
          </a:xfrm>
          <a:prstGeom prst="rect">
            <a:avLst/>
          </a:prstGeom>
          <a:noFill/>
        </p:spPr>
        <p:txBody>
          <a:bodyPr wrap="none" rtlCol="0">
            <a:spAutoFit/>
          </a:bodyPr>
          <a:lstStyle/>
          <a:p>
            <a:r>
              <a:rPr lang="en-US" sz="2800" dirty="0" smtClean="0"/>
              <a:t>Does anyone see deception here?</a:t>
            </a:r>
            <a:endParaRPr lang="en-US" sz="2800" dirty="0"/>
          </a:p>
        </p:txBody>
      </p:sp>
      <p:sp>
        <p:nvSpPr>
          <p:cNvPr id="6" name="TextBox 5"/>
          <p:cNvSpPr txBox="1"/>
          <p:nvPr/>
        </p:nvSpPr>
        <p:spPr>
          <a:xfrm>
            <a:off x="1981200" y="3810000"/>
            <a:ext cx="5129738" cy="523220"/>
          </a:xfrm>
          <a:prstGeom prst="rect">
            <a:avLst/>
          </a:prstGeom>
          <a:noFill/>
        </p:spPr>
        <p:txBody>
          <a:bodyPr wrap="none" rtlCol="0">
            <a:spAutoFit/>
          </a:bodyPr>
          <a:lstStyle/>
          <a:p>
            <a:r>
              <a:rPr lang="en-US" sz="2800" dirty="0" smtClean="0"/>
              <a:t>How about believing God’s Word?</a:t>
            </a:r>
            <a:endParaRPr lang="en-US"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2600" y="6324600"/>
            <a:ext cx="3378361" cy="369332"/>
          </a:xfrm>
          <a:prstGeom prst="rect">
            <a:avLst/>
          </a:prstGeom>
        </p:spPr>
        <p:txBody>
          <a:bodyPr wrap="none">
            <a:spAutoFit/>
          </a:bodyPr>
          <a:lstStyle/>
          <a:p>
            <a:r>
              <a:rPr lang="en-US" dirty="0" smtClean="0"/>
              <a:t>Copyright © 2020 by Barney Rapp</a:t>
            </a:r>
            <a:endParaRPr lang="en-US" dirty="0"/>
          </a:p>
        </p:txBody>
      </p:sp>
      <p:sp>
        <p:nvSpPr>
          <p:cNvPr id="3" name="TextBox 2"/>
          <p:cNvSpPr txBox="1"/>
          <p:nvPr/>
        </p:nvSpPr>
        <p:spPr>
          <a:xfrm>
            <a:off x="1905000" y="609600"/>
            <a:ext cx="5377434" cy="523220"/>
          </a:xfrm>
          <a:prstGeom prst="rect">
            <a:avLst/>
          </a:prstGeom>
          <a:noFill/>
        </p:spPr>
        <p:txBody>
          <a:bodyPr wrap="none" rtlCol="0">
            <a:spAutoFit/>
          </a:bodyPr>
          <a:lstStyle/>
          <a:p>
            <a:r>
              <a:rPr lang="en-US" sz="2800" dirty="0" smtClean="0"/>
              <a:t>Here’s a hot topic, Global Warming!</a:t>
            </a:r>
            <a:endParaRPr lang="en-US" sz="2800" dirty="0"/>
          </a:p>
        </p:txBody>
      </p:sp>
      <p:sp>
        <p:nvSpPr>
          <p:cNvPr id="4" name="TextBox 3"/>
          <p:cNvSpPr txBox="1"/>
          <p:nvPr/>
        </p:nvSpPr>
        <p:spPr>
          <a:xfrm>
            <a:off x="609600" y="1600200"/>
            <a:ext cx="7848600" cy="954107"/>
          </a:xfrm>
          <a:prstGeom prst="rect">
            <a:avLst/>
          </a:prstGeom>
          <a:noFill/>
        </p:spPr>
        <p:txBody>
          <a:bodyPr wrap="square" rtlCol="0">
            <a:spAutoFit/>
          </a:bodyPr>
          <a:lstStyle/>
          <a:p>
            <a:pPr algn="ctr"/>
            <a:r>
              <a:rPr lang="en-US" sz="2800" dirty="0" smtClean="0"/>
              <a:t>When the term Global Warming didn’t go over so well, the name was changed to Climate Change.</a:t>
            </a:r>
            <a:endParaRPr lang="en-US" sz="2800" dirty="0"/>
          </a:p>
        </p:txBody>
      </p:sp>
      <p:sp>
        <p:nvSpPr>
          <p:cNvPr id="5" name="TextBox 4"/>
          <p:cNvSpPr txBox="1"/>
          <p:nvPr/>
        </p:nvSpPr>
        <p:spPr>
          <a:xfrm>
            <a:off x="1981200" y="2971800"/>
            <a:ext cx="5103064" cy="523220"/>
          </a:xfrm>
          <a:prstGeom prst="rect">
            <a:avLst/>
          </a:prstGeom>
          <a:noFill/>
        </p:spPr>
        <p:txBody>
          <a:bodyPr wrap="none" rtlCol="0">
            <a:spAutoFit/>
          </a:bodyPr>
          <a:lstStyle/>
          <a:p>
            <a:r>
              <a:rPr lang="en-US" sz="2800" dirty="0" smtClean="0"/>
              <a:t>Does anyone see deception here?</a:t>
            </a:r>
            <a:endParaRPr lang="en-US" sz="2800" dirty="0"/>
          </a:p>
        </p:txBody>
      </p:sp>
      <p:sp>
        <p:nvSpPr>
          <p:cNvPr id="6" name="TextBox 5"/>
          <p:cNvSpPr txBox="1"/>
          <p:nvPr/>
        </p:nvSpPr>
        <p:spPr>
          <a:xfrm>
            <a:off x="1981200" y="3810000"/>
            <a:ext cx="5129738" cy="523220"/>
          </a:xfrm>
          <a:prstGeom prst="rect">
            <a:avLst/>
          </a:prstGeom>
          <a:noFill/>
        </p:spPr>
        <p:txBody>
          <a:bodyPr wrap="none" rtlCol="0">
            <a:spAutoFit/>
          </a:bodyPr>
          <a:lstStyle/>
          <a:p>
            <a:r>
              <a:rPr lang="en-US" sz="2800" dirty="0" smtClean="0"/>
              <a:t>How about believing God’s Word?</a:t>
            </a:r>
            <a:endParaRPr lang="en-US" sz="2800" dirty="0"/>
          </a:p>
        </p:txBody>
      </p:sp>
      <p:sp>
        <p:nvSpPr>
          <p:cNvPr id="7" name="TextBox 6"/>
          <p:cNvSpPr txBox="1"/>
          <p:nvPr/>
        </p:nvSpPr>
        <p:spPr>
          <a:xfrm>
            <a:off x="685800" y="4572000"/>
            <a:ext cx="7848600" cy="1384995"/>
          </a:xfrm>
          <a:prstGeom prst="rect">
            <a:avLst/>
          </a:prstGeom>
          <a:noFill/>
        </p:spPr>
        <p:txBody>
          <a:bodyPr wrap="square" rtlCol="0">
            <a:spAutoFit/>
          </a:bodyPr>
          <a:lstStyle/>
          <a:p>
            <a:r>
              <a:rPr lang="en-US" sz="2800" i="1" dirty="0" smtClean="0">
                <a:solidFill>
                  <a:schemeClr val="bg2">
                    <a:lumMod val="60000"/>
                    <a:lumOff val="40000"/>
                  </a:schemeClr>
                </a:solidFill>
              </a:rPr>
              <a:t>"While the earth remaineth, seedtime and harvest, cold and heat, and summer and winter, and day and night shall not cease". Gen. 8:22</a:t>
            </a:r>
            <a:endParaRPr lang="en-US" sz="2800" dirty="0">
              <a:solidFill>
                <a:schemeClr val="bg2">
                  <a:lumMod val="60000"/>
                  <a:lumOff val="40000"/>
                </a:schemeClr>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533400"/>
            <a:ext cx="8153399" cy="2677656"/>
          </a:xfrm>
          <a:prstGeom prst="rect">
            <a:avLst/>
          </a:prstGeom>
          <a:noFill/>
        </p:spPr>
        <p:txBody>
          <a:bodyPr wrap="square" rtlCol="0">
            <a:spAutoFit/>
          </a:bodyPr>
          <a:lstStyle/>
          <a:p>
            <a:r>
              <a:rPr lang="en-US" sz="2800" dirty="0" smtClean="0"/>
              <a:t>California and other states are now offering non-binary options in place of male and female for birth certificate designations. Yet if you choose to disapprove of this progressive or liberal life style in any way, you are labeled a bigot, a purveyor of hate speech, and in some places you may be charged with a crime.</a:t>
            </a:r>
            <a:endParaRPr lang="en-US" sz="2800" dirty="0"/>
          </a:p>
        </p:txBody>
      </p:sp>
      <p:sp>
        <p:nvSpPr>
          <p:cNvPr id="3" name="TextBox 2"/>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533400"/>
            <a:ext cx="8153399" cy="2677656"/>
          </a:xfrm>
          <a:prstGeom prst="rect">
            <a:avLst/>
          </a:prstGeom>
          <a:noFill/>
        </p:spPr>
        <p:txBody>
          <a:bodyPr wrap="square" rtlCol="0">
            <a:spAutoFit/>
          </a:bodyPr>
          <a:lstStyle/>
          <a:p>
            <a:r>
              <a:rPr lang="en-US" sz="2800" dirty="0" smtClean="0"/>
              <a:t>California and other states are now offering non-binary options in place of male and female for birth certificate designations. Yet if you choose to disapprove of this progressive or liberal life style in any way, you are labeled a bigot, a purveyor of hate speech, and in some places you may be charged with a crime.</a:t>
            </a:r>
            <a:endParaRPr lang="en-US" sz="2800" dirty="0"/>
          </a:p>
        </p:txBody>
      </p:sp>
      <p:sp>
        <p:nvSpPr>
          <p:cNvPr id="3" name="TextBox 2"/>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4" name="TextBox 3"/>
          <p:cNvSpPr txBox="1"/>
          <p:nvPr/>
        </p:nvSpPr>
        <p:spPr>
          <a:xfrm>
            <a:off x="1600200" y="3352800"/>
            <a:ext cx="4911537" cy="523220"/>
          </a:xfrm>
          <a:prstGeom prst="rect">
            <a:avLst/>
          </a:prstGeom>
          <a:noFill/>
        </p:spPr>
        <p:txBody>
          <a:bodyPr wrap="none" rtlCol="0">
            <a:spAutoFit/>
          </a:bodyPr>
          <a:lstStyle/>
          <a:p>
            <a:r>
              <a:rPr lang="en-US" sz="2800" dirty="0" smtClean="0"/>
              <a:t>But what does God say about it?</a:t>
            </a:r>
            <a:endParaRPr lang="en-US" sz="2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533400"/>
            <a:ext cx="8153399" cy="2677656"/>
          </a:xfrm>
          <a:prstGeom prst="rect">
            <a:avLst/>
          </a:prstGeom>
          <a:noFill/>
        </p:spPr>
        <p:txBody>
          <a:bodyPr wrap="square" rtlCol="0">
            <a:spAutoFit/>
          </a:bodyPr>
          <a:lstStyle/>
          <a:p>
            <a:r>
              <a:rPr lang="en-US" sz="2800" dirty="0" smtClean="0"/>
              <a:t>California and other states are now offering non-binary options in place of male and female for birth certificate designations. Yet if you choose to disapprove of this progressive or liberal life style in any way, you are labeled a bigot, a purveyor of hate speech, and in some places you may be charged with a crime.</a:t>
            </a:r>
            <a:endParaRPr lang="en-US" sz="2800" dirty="0"/>
          </a:p>
        </p:txBody>
      </p:sp>
      <p:sp>
        <p:nvSpPr>
          <p:cNvPr id="3" name="TextBox 2"/>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4" name="TextBox 3"/>
          <p:cNvSpPr txBox="1"/>
          <p:nvPr/>
        </p:nvSpPr>
        <p:spPr>
          <a:xfrm>
            <a:off x="1600200" y="3352800"/>
            <a:ext cx="4911537" cy="523220"/>
          </a:xfrm>
          <a:prstGeom prst="rect">
            <a:avLst/>
          </a:prstGeom>
          <a:noFill/>
        </p:spPr>
        <p:txBody>
          <a:bodyPr wrap="none" rtlCol="0">
            <a:spAutoFit/>
          </a:bodyPr>
          <a:lstStyle/>
          <a:p>
            <a:r>
              <a:rPr lang="en-US" sz="2800" dirty="0" smtClean="0"/>
              <a:t>But what does God say about it?</a:t>
            </a:r>
            <a:endParaRPr lang="en-US" sz="2800" dirty="0"/>
          </a:p>
        </p:txBody>
      </p:sp>
      <p:sp>
        <p:nvSpPr>
          <p:cNvPr id="5" name="TextBox 4"/>
          <p:cNvSpPr txBox="1"/>
          <p:nvPr/>
        </p:nvSpPr>
        <p:spPr>
          <a:xfrm>
            <a:off x="457200" y="4419600"/>
            <a:ext cx="8382000" cy="1384995"/>
          </a:xfrm>
          <a:prstGeom prst="rect">
            <a:avLst/>
          </a:prstGeom>
          <a:noFill/>
        </p:spPr>
        <p:txBody>
          <a:bodyPr wrap="square" rtlCol="0">
            <a:spAutoFit/>
          </a:bodyPr>
          <a:lstStyle/>
          <a:p>
            <a:r>
              <a:rPr lang="en-US" sz="2800" dirty="0" smtClean="0">
                <a:solidFill>
                  <a:schemeClr val="bg2">
                    <a:lumMod val="60000"/>
                    <a:lumOff val="40000"/>
                  </a:schemeClr>
                </a:solidFill>
              </a:rPr>
              <a:t>"</a:t>
            </a:r>
            <a:r>
              <a:rPr lang="en-US" sz="2800" i="1" dirty="0" smtClean="0">
                <a:solidFill>
                  <a:schemeClr val="bg2">
                    <a:lumMod val="60000"/>
                    <a:lumOff val="40000"/>
                  </a:schemeClr>
                </a:solidFill>
              </a:rPr>
              <a:t>So God created man in his own image, in the image of God created he him; male and female created he them</a:t>
            </a:r>
            <a:r>
              <a:rPr lang="en-US" sz="2800" dirty="0" smtClean="0">
                <a:solidFill>
                  <a:schemeClr val="bg2">
                    <a:lumMod val="60000"/>
                    <a:lumOff val="40000"/>
                  </a:schemeClr>
                </a:solidFill>
              </a:rPr>
              <a:t>". Genesis 1:27</a:t>
            </a:r>
            <a:endParaRPr lang="en-US" sz="2800" dirty="0">
              <a:solidFill>
                <a:schemeClr val="bg2">
                  <a:lumMod val="60000"/>
                  <a:lumOff val="40000"/>
                </a:schemeClr>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381000" y="609600"/>
            <a:ext cx="8458200" cy="1384995"/>
          </a:xfrm>
          <a:prstGeom prst="rect">
            <a:avLst/>
          </a:prstGeom>
          <a:noFill/>
        </p:spPr>
        <p:txBody>
          <a:bodyPr wrap="square" rtlCol="0">
            <a:spAutoFit/>
          </a:bodyPr>
          <a:lstStyle/>
          <a:p>
            <a:r>
              <a:rPr lang="en-US" sz="2800" dirty="0" smtClean="0"/>
              <a:t>Everywhere we turn, the LGBTQ lifestyle is being pushed as the norm even though it is only about 4.5% of the United States population according to a 2017 Gallup poll.</a:t>
            </a:r>
            <a:endParaRPr lang="en-US" sz="28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381000" y="609600"/>
            <a:ext cx="8458200" cy="1384995"/>
          </a:xfrm>
          <a:prstGeom prst="rect">
            <a:avLst/>
          </a:prstGeom>
          <a:noFill/>
        </p:spPr>
        <p:txBody>
          <a:bodyPr wrap="square" rtlCol="0">
            <a:spAutoFit/>
          </a:bodyPr>
          <a:lstStyle/>
          <a:p>
            <a:r>
              <a:rPr lang="en-US" sz="2800" dirty="0" smtClean="0"/>
              <a:t>Everywhere we turn, the LGBTQ lifestyle is being pushed as the norm even though it is only about 4.5% of the United States population according to a 2017 Gallup poll.</a:t>
            </a:r>
            <a:endParaRPr lang="en-US" sz="2800" dirty="0"/>
          </a:p>
        </p:txBody>
      </p:sp>
      <p:sp>
        <p:nvSpPr>
          <p:cNvPr id="4" name="TextBox 3"/>
          <p:cNvSpPr txBox="1"/>
          <p:nvPr/>
        </p:nvSpPr>
        <p:spPr>
          <a:xfrm>
            <a:off x="457200" y="2895600"/>
            <a:ext cx="8077200" cy="1815882"/>
          </a:xfrm>
          <a:prstGeom prst="rect">
            <a:avLst/>
          </a:prstGeom>
          <a:noFill/>
        </p:spPr>
        <p:txBody>
          <a:bodyPr wrap="square" rtlCol="0">
            <a:spAutoFit/>
          </a:bodyPr>
          <a:lstStyle/>
          <a:p>
            <a:r>
              <a:rPr lang="en-US" sz="2800" dirty="0" smtClean="0">
                <a:solidFill>
                  <a:schemeClr val="bg2">
                    <a:lumMod val="60000"/>
                    <a:lumOff val="40000"/>
                  </a:schemeClr>
                </a:solidFill>
              </a:rPr>
              <a:t>And even as they did not like to retain God in their knowledge, God gave them over to a reprobate mind, to do those things which are not convenient; </a:t>
            </a:r>
          </a:p>
          <a:p>
            <a:r>
              <a:rPr lang="en-US" sz="2800" dirty="0" smtClean="0">
                <a:solidFill>
                  <a:schemeClr val="bg2">
                    <a:lumMod val="60000"/>
                    <a:lumOff val="40000"/>
                  </a:schemeClr>
                </a:solidFill>
              </a:rPr>
              <a:t>Romans 1:28</a:t>
            </a:r>
            <a:endParaRPr lang="en-US" sz="2800" dirty="0">
              <a:solidFill>
                <a:schemeClr val="bg2">
                  <a:lumMod val="60000"/>
                  <a:lumOff val="40000"/>
                </a:schemeClr>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762000" y="609600"/>
            <a:ext cx="8001000" cy="954107"/>
          </a:xfrm>
          <a:prstGeom prst="rect">
            <a:avLst/>
          </a:prstGeom>
          <a:noFill/>
        </p:spPr>
        <p:txBody>
          <a:bodyPr wrap="square" rtlCol="0">
            <a:spAutoFit/>
          </a:bodyPr>
          <a:lstStyle/>
          <a:p>
            <a:r>
              <a:rPr lang="en-US" sz="2800" dirty="0" smtClean="0"/>
              <a:t>One of the greatest deceptions of our age is that of Roe vs. Wade and the issue of abortion.</a:t>
            </a:r>
            <a:endParaRPr lang="en-US" sz="2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762000" y="609600"/>
            <a:ext cx="8001000" cy="954107"/>
          </a:xfrm>
          <a:prstGeom prst="rect">
            <a:avLst/>
          </a:prstGeom>
          <a:noFill/>
        </p:spPr>
        <p:txBody>
          <a:bodyPr wrap="square" rtlCol="0">
            <a:spAutoFit/>
          </a:bodyPr>
          <a:lstStyle/>
          <a:p>
            <a:r>
              <a:rPr lang="en-US" sz="2800" dirty="0" smtClean="0"/>
              <a:t>One of the greatest deceptions of our age is that of Roe vs. Wade and the issue of abortion.</a:t>
            </a:r>
            <a:endParaRPr lang="en-US" sz="2800" dirty="0"/>
          </a:p>
        </p:txBody>
      </p:sp>
      <p:sp>
        <p:nvSpPr>
          <p:cNvPr id="4" name="TextBox 3"/>
          <p:cNvSpPr txBox="1"/>
          <p:nvPr/>
        </p:nvSpPr>
        <p:spPr>
          <a:xfrm>
            <a:off x="685800" y="1981200"/>
            <a:ext cx="8001000" cy="3539430"/>
          </a:xfrm>
          <a:prstGeom prst="rect">
            <a:avLst/>
          </a:prstGeom>
          <a:noFill/>
        </p:spPr>
        <p:txBody>
          <a:bodyPr wrap="square" rtlCol="0">
            <a:spAutoFit/>
          </a:bodyPr>
          <a:lstStyle/>
          <a:p>
            <a:r>
              <a:rPr lang="en-US" sz="2800" dirty="0" smtClean="0"/>
              <a:t>The world wants to argue that a woman has the right to choose, but the church should argue that the woman made her choice when she chose to get pregnant. She had every right to take actions to prevent a pregnancy. She had every right to abstain from having sex, but she has no moral right to take the life of an innocent and helpless unborn child just because she and her partner made a prior bad choice.</a:t>
            </a:r>
            <a:endParaRPr lang="en-US" sz="28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762000" y="381000"/>
            <a:ext cx="7848600" cy="1231106"/>
          </a:xfrm>
          <a:prstGeom prst="rect">
            <a:avLst/>
          </a:prstGeom>
          <a:noFill/>
        </p:spPr>
        <p:txBody>
          <a:bodyPr wrap="square" rtlCol="0">
            <a:spAutoFit/>
          </a:bodyPr>
          <a:lstStyle/>
          <a:p>
            <a:r>
              <a:rPr lang="en-US" sz="2800" b="1" dirty="0" smtClean="0"/>
              <a:t>Does anyone see deceit and apostasy at work in our world today?</a:t>
            </a:r>
            <a:endParaRPr lang="en-US" sz="2800"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533400" y="2590800"/>
            <a:ext cx="8001000" cy="2246769"/>
          </a:xfrm>
          <a:prstGeom prst="rect">
            <a:avLst/>
          </a:prstGeom>
          <a:noFill/>
        </p:spPr>
        <p:txBody>
          <a:bodyPr wrap="square" rtlCol="0">
            <a:spAutoFit/>
          </a:bodyPr>
          <a:lstStyle/>
          <a:p>
            <a:r>
              <a:rPr lang="en-US" sz="2800" dirty="0" smtClean="0"/>
              <a:t>This does two things, one, it supports the historic estimate of when the Jewish Exodus occurred and it supports the accuracy of the Jewish calendar. It also refutes the concept that man has been on the earth for millions of years.</a:t>
            </a:r>
            <a:endParaRPr lang="en-US" sz="2800" dirty="0"/>
          </a:p>
        </p:txBody>
      </p:sp>
      <p:sp>
        <p:nvSpPr>
          <p:cNvPr id="4" name="TextBox 3"/>
          <p:cNvSpPr txBox="1"/>
          <p:nvPr/>
        </p:nvSpPr>
        <p:spPr>
          <a:xfrm>
            <a:off x="2133600" y="685800"/>
            <a:ext cx="4943405" cy="523220"/>
          </a:xfrm>
          <a:prstGeom prst="rect">
            <a:avLst/>
          </a:prstGeom>
          <a:noFill/>
        </p:spPr>
        <p:txBody>
          <a:bodyPr wrap="none" rtlCol="0">
            <a:spAutoFit/>
          </a:bodyPr>
          <a:lstStyle/>
          <a:p>
            <a:r>
              <a:rPr lang="en-US" sz="2800" dirty="0" smtClean="0"/>
              <a:t>You might be thinking, So what? </a:t>
            </a:r>
            <a:endParaRPr lang="en-US" sz="2800" dirty="0"/>
          </a:p>
        </p:txBody>
      </p:sp>
      <p:sp>
        <p:nvSpPr>
          <p:cNvPr id="5" name="TextBox 4"/>
          <p:cNvSpPr txBox="1"/>
          <p:nvPr/>
        </p:nvSpPr>
        <p:spPr>
          <a:xfrm>
            <a:off x="4267200" y="1752600"/>
            <a:ext cx="779381" cy="523220"/>
          </a:xfrm>
          <a:prstGeom prst="rect">
            <a:avLst/>
          </a:prstGeom>
          <a:noFill/>
        </p:spPr>
        <p:txBody>
          <a:bodyPr wrap="none" rtlCol="0">
            <a:spAutoFit/>
          </a:bodyPr>
          <a:lstStyle/>
          <a:p>
            <a:r>
              <a:rPr lang="en-US" sz="2800" dirty="0" smtClean="0"/>
              <a:t>But,</a:t>
            </a:r>
            <a:endParaRPr lang="en-US" sz="2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762000" y="381000"/>
            <a:ext cx="7848600" cy="1231106"/>
          </a:xfrm>
          <a:prstGeom prst="rect">
            <a:avLst/>
          </a:prstGeom>
          <a:noFill/>
        </p:spPr>
        <p:txBody>
          <a:bodyPr wrap="square" rtlCol="0">
            <a:spAutoFit/>
          </a:bodyPr>
          <a:lstStyle/>
          <a:p>
            <a:r>
              <a:rPr lang="en-US" sz="2800" b="1" dirty="0" smtClean="0"/>
              <a:t>Does anyone see deceit and apostasy at work in our world today?</a:t>
            </a:r>
            <a:endParaRPr lang="en-US" sz="2800" dirty="0" smtClean="0"/>
          </a:p>
          <a:p>
            <a:endParaRPr lang="en-US" dirty="0"/>
          </a:p>
        </p:txBody>
      </p:sp>
      <p:sp>
        <p:nvSpPr>
          <p:cNvPr id="4" name="TextBox 3"/>
          <p:cNvSpPr txBox="1"/>
          <p:nvPr/>
        </p:nvSpPr>
        <p:spPr>
          <a:xfrm>
            <a:off x="762000" y="1752600"/>
            <a:ext cx="8153400" cy="954107"/>
          </a:xfrm>
          <a:prstGeom prst="rect">
            <a:avLst/>
          </a:prstGeom>
          <a:noFill/>
        </p:spPr>
        <p:txBody>
          <a:bodyPr wrap="square" rtlCol="0">
            <a:spAutoFit/>
          </a:bodyPr>
          <a:lstStyle/>
          <a:p>
            <a:r>
              <a:rPr lang="en-US" sz="2800" dirty="0" smtClean="0"/>
              <a:t>What we have been looking at are all signs of the end times. </a:t>
            </a:r>
            <a:endParaRPr lang="en-US" sz="28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762000" y="381000"/>
            <a:ext cx="7848600" cy="1231106"/>
          </a:xfrm>
          <a:prstGeom prst="rect">
            <a:avLst/>
          </a:prstGeom>
          <a:noFill/>
        </p:spPr>
        <p:txBody>
          <a:bodyPr wrap="square" rtlCol="0">
            <a:spAutoFit/>
          </a:bodyPr>
          <a:lstStyle/>
          <a:p>
            <a:r>
              <a:rPr lang="en-US" sz="2800" b="1" dirty="0" smtClean="0"/>
              <a:t>Does anyone see deceit and apostasy at work in our world today?</a:t>
            </a:r>
            <a:endParaRPr lang="en-US" sz="2800" dirty="0" smtClean="0"/>
          </a:p>
          <a:p>
            <a:endParaRPr lang="en-US" dirty="0"/>
          </a:p>
        </p:txBody>
      </p:sp>
      <p:sp>
        <p:nvSpPr>
          <p:cNvPr id="4" name="TextBox 3"/>
          <p:cNvSpPr txBox="1"/>
          <p:nvPr/>
        </p:nvSpPr>
        <p:spPr>
          <a:xfrm>
            <a:off x="762000" y="1752600"/>
            <a:ext cx="8153400" cy="954107"/>
          </a:xfrm>
          <a:prstGeom prst="rect">
            <a:avLst/>
          </a:prstGeom>
          <a:noFill/>
        </p:spPr>
        <p:txBody>
          <a:bodyPr wrap="square" rtlCol="0">
            <a:spAutoFit/>
          </a:bodyPr>
          <a:lstStyle/>
          <a:p>
            <a:r>
              <a:rPr lang="en-US" sz="2800" dirty="0" smtClean="0"/>
              <a:t>What we have been looking at are all signs of the end times. </a:t>
            </a:r>
            <a:endParaRPr lang="en-US" sz="2800" dirty="0"/>
          </a:p>
        </p:txBody>
      </p:sp>
      <p:sp>
        <p:nvSpPr>
          <p:cNvPr id="5" name="TextBox 4"/>
          <p:cNvSpPr txBox="1"/>
          <p:nvPr/>
        </p:nvSpPr>
        <p:spPr>
          <a:xfrm>
            <a:off x="838200" y="3276600"/>
            <a:ext cx="7848600" cy="1384995"/>
          </a:xfrm>
          <a:prstGeom prst="rect">
            <a:avLst/>
          </a:prstGeom>
          <a:noFill/>
        </p:spPr>
        <p:txBody>
          <a:bodyPr wrap="square" rtlCol="0">
            <a:spAutoFit/>
          </a:bodyPr>
          <a:lstStyle/>
          <a:p>
            <a:r>
              <a:rPr lang="en-US" sz="2800" dirty="0" smtClean="0">
                <a:solidFill>
                  <a:schemeClr val="bg2">
                    <a:lumMod val="60000"/>
                    <a:lumOff val="40000"/>
                  </a:schemeClr>
                </a:solidFill>
              </a:rPr>
              <a:t>God said, “But as the days of Noe were, so shall also the coming of the Son of man be. </a:t>
            </a:r>
          </a:p>
          <a:p>
            <a:r>
              <a:rPr lang="en-US" sz="2800" dirty="0" smtClean="0">
                <a:solidFill>
                  <a:schemeClr val="bg2">
                    <a:lumMod val="60000"/>
                    <a:lumOff val="40000"/>
                  </a:schemeClr>
                </a:solidFill>
              </a:rPr>
              <a:t>Matt. 24:37</a:t>
            </a:r>
            <a:endParaRPr lang="en-US" sz="2800" dirty="0">
              <a:solidFill>
                <a:schemeClr val="bg2">
                  <a:lumMod val="60000"/>
                  <a:lumOff val="40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304800" y="457200"/>
            <a:ext cx="8534400" cy="523220"/>
          </a:xfrm>
          <a:prstGeom prst="rect">
            <a:avLst/>
          </a:prstGeom>
          <a:noFill/>
        </p:spPr>
        <p:txBody>
          <a:bodyPr wrap="square" rtlCol="0">
            <a:spAutoFit/>
          </a:bodyPr>
          <a:lstStyle/>
          <a:p>
            <a:r>
              <a:rPr lang="en-US" sz="2800" dirty="0" smtClean="0"/>
              <a:t>What were the other signs we were warned to watch for?</a:t>
            </a:r>
            <a:endParaRPr lang="en-US" sz="28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304800" y="457200"/>
            <a:ext cx="8534400" cy="523220"/>
          </a:xfrm>
          <a:prstGeom prst="rect">
            <a:avLst/>
          </a:prstGeom>
          <a:noFill/>
        </p:spPr>
        <p:txBody>
          <a:bodyPr wrap="square" rtlCol="0">
            <a:spAutoFit/>
          </a:bodyPr>
          <a:lstStyle/>
          <a:p>
            <a:r>
              <a:rPr lang="en-US" sz="2800" dirty="0" smtClean="0"/>
              <a:t>What were the other signs we were warned to watch for?</a:t>
            </a:r>
            <a:endParaRPr lang="en-US" sz="2800" dirty="0"/>
          </a:p>
        </p:txBody>
      </p:sp>
      <p:sp>
        <p:nvSpPr>
          <p:cNvPr id="6" name="TextBox 5"/>
          <p:cNvSpPr txBox="1"/>
          <p:nvPr/>
        </p:nvSpPr>
        <p:spPr>
          <a:xfrm>
            <a:off x="3124200" y="1371600"/>
            <a:ext cx="2797241" cy="2677656"/>
          </a:xfrm>
          <a:prstGeom prst="rect">
            <a:avLst/>
          </a:prstGeom>
          <a:noFill/>
        </p:spPr>
        <p:txBody>
          <a:bodyPr wrap="none" rtlCol="0">
            <a:spAutoFit/>
          </a:bodyPr>
          <a:lstStyle/>
          <a:p>
            <a:pPr marL="342900" indent="-342900">
              <a:buAutoNum type="arabicPlain"/>
            </a:pPr>
            <a:r>
              <a:rPr lang="en-US" sz="2800" dirty="0" smtClean="0"/>
              <a:t>Wars</a:t>
            </a:r>
          </a:p>
          <a:p>
            <a:pPr marL="342900" indent="-342900">
              <a:buAutoNum type="arabicPlain"/>
            </a:pPr>
            <a:r>
              <a:rPr lang="en-US" sz="2800" dirty="0" smtClean="0"/>
              <a:t>Rumors of wars</a:t>
            </a:r>
          </a:p>
          <a:p>
            <a:pPr marL="342900" indent="-342900">
              <a:buAutoNum type="arabicPlain"/>
            </a:pPr>
            <a:r>
              <a:rPr lang="en-US" sz="2800" dirty="0" smtClean="0"/>
              <a:t>Pestilences</a:t>
            </a:r>
          </a:p>
          <a:p>
            <a:pPr marL="342900" indent="-342900">
              <a:buAutoNum type="arabicPlain"/>
            </a:pPr>
            <a:r>
              <a:rPr lang="en-US" sz="2800" dirty="0" smtClean="0"/>
              <a:t>Earthquakes</a:t>
            </a:r>
          </a:p>
          <a:p>
            <a:pPr marL="342900" indent="-342900">
              <a:buAutoNum type="arabicPlain"/>
            </a:pPr>
            <a:r>
              <a:rPr lang="en-US" sz="2800" dirty="0" smtClean="0"/>
              <a:t>Afflictions</a:t>
            </a:r>
          </a:p>
          <a:p>
            <a:pPr marL="342900" indent="-342900">
              <a:buAutoNum type="arabicPlain"/>
            </a:pPr>
            <a:r>
              <a:rPr lang="en-US" sz="2800" dirty="0" smtClean="0"/>
              <a:t>Betrayals</a:t>
            </a:r>
          </a:p>
        </p:txBody>
      </p:sp>
      <p:sp>
        <p:nvSpPr>
          <p:cNvPr id="7" name="TextBox 6"/>
          <p:cNvSpPr txBox="1"/>
          <p:nvPr/>
        </p:nvSpPr>
        <p:spPr>
          <a:xfrm>
            <a:off x="304801" y="4419600"/>
            <a:ext cx="8229600" cy="1384995"/>
          </a:xfrm>
          <a:prstGeom prst="rect">
            <a:avLst/>
          </a:prstGeom>
          <a:noFill/>
        </p:spPr>
        <p:txBody>
          <a:bodyPr wrap="square" rtlCol="0">
            <a:spAutoFit/>
          </a:bodyPr>
          <a:lstStyle/>
          <a:p>
            <a:r>
              <a:rPr lang="en-US" sz="2800" dirty="0" smtClean="0"/>
              <a:t>We will conclude this look at the signs with one last sign that seems to be worth reviewing. Any guess as to which one it is? It’s in the list above.</a:t>
            </a:r>
            <a:endParaRPr lang="en-US" sz="28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1981200" y="457200"/>
            <a:ext cx="5105400" cy="1569660"/>
          </a:xfrm>
          <a:prstGeom prst="rect">
            <a:avLst/>
          </a:prstGeom>
          <a:noFill/>
        </p:spPr>
        <p:txBody>
          <a:bodyPr wrap="square" rtlCol="0">
            <a:spAutoFit/>
          </a:bodyPr>
          <a:lstStyle/>
          <a:p>
            <a:r>
              <a:rPr lang="en-US" sz="9600" dirty="0" smtClean="0"/>
              <a:t>Betrayals</a:t>
            </a:r>
            <a:endParaRPr lang="en-US" sz="9600" dirty="0"/>
          </a:p>
        </p:txBody>
      </p:sp>
      <p:sp>
        <p:nvSpPr>
          <p:cNvPr id="4" name="TextBox 3"/>
          <p:cNvSpPr txBox="1"/>
          <p:nvPr/>
        </p:nvSpPr>
        <p:spPr>
          <a:xfrm>
            <a:off x="1295400" y="2133600"/>
            <a:ext cx="6596871" cy="523220"/>
          </a:xfrm>
          <a:prstGeom prst="rect">
            <a:avLst/>
          </a:prstGeom>
          <a:noFill/>
        </p:spPr>
        <p:txBody>
          <a:bodyPr wrap="none" rtlCol="0">
            <a:spAutoFit/>
          </a:bodyPr>
          <a:lstStyle/>
          <a:p>
            <a:r>
              <a:rPr lang="en-US" sz="2800" dirty="0" smtClean="0"/>
              <a:t>Specifically, society’s betrayal of our youth.</a:t>
            </a:r>
            <a:endParaRPr lang="en-US" sz="28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1981200" y="457200"/>
            <a:ext cx="5105400" cy="1569660"/>
          </a:xfrm>
          <a:prstGeom prst="rect">
            <a:avLst/>
          </a:prstGeom>
          <a:noFill/>
        </p:spPr>
        <p:txBody>
          <a:bodyPr wrap="square" rtlCol="0">
            <a:spAutoFit/>
          </a:bodyPr>
          <a:lstStyle/>
          <a:p>
            <a:r>
              <a:rPr lang="en-US" sz="9600" dirty="0" smtClean="0"/>
              <a:t>Betrayals</a:t>
            </a:r>
            <a:endParaRPr lang="en-US" sz="9600" dirty="0"/>
          </a:p>
        </p:txBody>
      </p:sp>
      <p:sp>
        <p:nvSpPr>
          <p:cNvPr id="4" name="TextBox 3"/>
          <p:cNvSpPr txBox="1"/>
          <p:nvPr/>
        </p:nvSpPr>
        <p:spPr>
          <a:xfrm>
            <a:off x="1295400" y="2133600"/>
            <a:ext cx="6596871" cy="523220"/>
          </a:xfrm>
          <a:prstGeom prst="rect">
            <a:avLst/>
          </a:prstGeom>
          <a:noFill/>
        </p:spPr>
        <p:txBody>
          <a:bodyPr wrap="none" rtlCol="0">
            <a:spAutoFit/>
          </a:bodyPr>
          <a:lstStyle/>
          <a:p>
            <a:r>
              <a:rPr lang="en-US" sz="2800" dirty="0" smtClean="0"/>
              <a:t>Specifically, society’s betrayal of our youth.</a:t>
            </a:r>
            <a:endParaRPr lang="en-US" sz="2800" dirty="0"/>
          </a:p>
        </p:txBody>
      </p:sp>
      <p:sp>
        <p:nvSpPr>
          <p:cNvPr id="5" name="TextBox 4"/>
          <p:cNvSpPr txBox="1"/>
          <p:nvPr/>
        </p:nvSpPr>
        <p:spPr>
          <a:xfrm>
            <a:off x="1447800" y="2971800"/>
            <a:ext cx="6705600" cy="2246769"/>
          </a:xfrm>
          <a:prstGeom prst="rect">
            <a:avLst/>
          </a:prstGeom>
          <a:noFill/>
        </p:spPr>
        <p:txBody>
          <a:bodyPr wrap="square" rtlCol="0">
            <a:spAutoFit/>
          </a:bodyPr>
          <a:lstStyle/>
          <a:p>
            <a:r>
              <a:rPr lang="en-US" sz="2800" dirty="0" smtClean="0"/>
              <a:t>A company that the world has come to love and trust, we must now censor, and worry about what subtle message may be getting promoted to our very young children. Who is that company?</a:t>
            </a:r>
            <a:endParaRPr lang="en-US" sz="2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1981200" y="457200"/>
            <a:ext cx="5105400" cy="1569660"/>
          </a:xfrm>
          <a:prstGeom prst="rect">
            <a:avLst/>
          </a:prstGeom>
          <a:noFill/>
        </p:spPr>
        <p:txBody>
          <a:bodyPr wrap="square" rtlCol="0">
            <a:spAutoFit/>
          </a:bodyPr>
          <a:lstStyle/>
          <a:p>
            <a:r>
              <a:rPr lang="en-US" sz="9600" dirty="0" smtClean="0"/>
              <a:t>Betrayals</a:t>
            </a:r>
            <a:endParaRPr lang="en-US" sz="9600" dirty="0"/>
          </a:p>
        </p:txBody>
      </p:sp>
      <p:sp>
        <p:nvSpPr>
          <p:cNvPr id="4" name="TextBox 3"/>
          <p:cNvSpPr txBox="1"/>
          <p:nvPr/>
        </p:nvSpPr>
        <p:spPr>
          <a:xfrm>
            <a:off x="1295400" y="2133600"/>
            <a:ext cx="6596871" cy="523220"/>
          </a:xfrm>
          <a:prstGeom prst="rect">
            <a:avLst/>
          </a:prstGeom>
          <a:noFill/>
        </p:spPr>
        <p:txBody>
          <a:bodyPr wrap="none" rtlCol="0">
            <a:spAutoFit/>
          </a:bodyPr>
          <a:lstStyle/>
          <a:p>
            <a:r>
              <a:rPr lang="en-US" sz="2800" dirty="0" smtClean="0"/>
              <a:t>Specifically, society’s betrayal of our youth.</a:t>
            </a:r>
            <a:endParaRPr lang="en-US" sz="2800" dirty="0"/>
          </a:p>
        </p:txBody>
      </p:sp>
      <p:sp>
        <p:nvSpPr>
          <p:cNvPr id="5" name="TextBox 4"/>
          <p:cNvSpPr txBox="1"/>
          <p:nvPr/>
        </p:nvSpPr>
        <p:spPr>
          <a:xfrm>
            <a:off x="1447800" y="2971800"/>
            <a:ext cx="6705600" cy="2246769"/>
          </a:xfrm>
          <a:prstGeom prst="rect">
            <a:avLst/>
          </a:prstGeom>
          <a:noFill/>
        </p:spPr>
        <p:txBody>
          <a:bodyPr wrap="square" rtlCol="0">
            <a:spAutoFit/>
          </a:bodyPr>
          <a:lstStyle/>
          <a:p>
            <a:r>
              <a:rPr lang="en-US" sz="2800" dirty="0" smtClean="0"/>
              <a:t>A company that the world has come to love and trust, we must now censor, and worry about what subtle message may be getting promoted to our very young children. Who is that company?</a:t>
            </a:r>
            <a:endParaRPr lang="en-US" sz="2800" dirty="0"/>
          </a:p>
        </p:txBody>
      </p:sp>
      <p:sp>
        <p:nvSpPr>
          <p:cNvPr id="6" name="TextBox 5"/>
          <p:cNvSpPr txBox="1"/>
          <p:nvPr/>
        </p:nvSpPr>
        <p:spPr>
          <a:xfrm>
            <a:off x="3581400" y="5181600"/>
            <a:ext cx="2057400" cy="830997"/>
          </a:xfrm>
          <a:prstGeom prst="rect">
            <a:avLst/>
          </a:prstGeom>
          <a:noFill/>
        </p:spPr>
        <p:txBody>
          <a:bodyPr wrap="square" rtlCol="0">
            <a:spAutoFit/>
          </a:bodyPr>
          <a:lstStyle/>
          <a:p>
            <a:r>
              <a:rPr lang="en-US" sz="4800" dirty="0" smtClean="0"/>
              <a:t>Disney</a:t>
            </a:r>
            <a:endParaRPr lang="en-US" sz="48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1981200" y="457200"/>
            <a:ext cx="5105400" cy="1569660"/>
          </a:xfrm>
          <a:prstGeom prst="rect">
            <a:avLst/>
          </a:prstGeom>
          <a:noFill/>
        </p:spPr>
        <p:txBody>
          <a:bodyPr wrap="square" rtlCol="0">
            <a:spAutoFit/>
          </a:bodyPr>
          <a:lstStyle/>
          <a:p>
            <a:r>
              <a:rPr lang="en-US" sz="9600" dirty="0" smtClean="0"/>
              <a:t>Betrayals</a:t>
            </a:r>
            <a:endParaRPr lang="en-US" sz="9600" dirty="0"/>
          </a:p>
        </p:txBody>
      </p:sp>
      <p:sp>
        <p:nvSpPr>
          <p:cNvPr id="4" name="TextBox 3"/>
          <p:cNvSpPr txBox="1"/>
          <p:nvPr/>
        </p:nvSpPr>
        <p:spPr>
          <a:xfrm>
            <a:off x="1295400" y="2133600"/>
            <a:ext cx="6596871" cy="523220"/>
          </a:xfrm>
          <a:prstGeom prst="rect">
            <a:avLst/>
          </a:prstGeom>
          <a:noFill/>
        </p:spPr>
        <p:txBody>
          <a:bodyPr wrap="none" rtlCol="0">
            <a:spAutoFit/>
          </a:bodyPr>
          <a:lstStyle/>
          <a:p>
            <a:r>
              <a:rPr lang="en-US" sz="2800" dirty="0" smtClean="0"/>
              <a:t>Specifically, society’s betrayal of our youth.</a:t>
            </a:r>
            <a:endParaRPr lang="en-US" sz="2800" dirty="0"/>
          </a:p>
        </p:txBody>
      </p:sp>
      <p:sp>
        <p:nvSpPr>
          <p:cNvPr id="5" name="TextBox 4"/>
          <p:cNvSpPr txBox="1"/>
          <p:nvPr/>
        </p:nvSpPr>
        <p:spPr>
          <a:xfrm>
            <a:off x="533400" y="2971800"/>
            <a:ext cx="8382000" cy="2677656"/>
          </a:xfrm>
          <a:prstGeom prst="rect">
            <a:avLst/>
          </a:prstGeom>
          <a:noFill/>
        </p:spPr>
        <p:txBody>
          <a:bodyPr wrap="square" rtlCol="0">
            <a:spAutoFit/>
          </a:bodyPr>
          <a:lstStyle/>
          <a:p>
            <a:r>
              <a:rPr lang="en-US" sz="2800" dirty="0" smtClean="0"/>
              <a:t>It's not just the youngest children that are in danger. We see the same happening with our young adult children as well. Most colleges and universities have become safe zones, where conservative ideas and Christian values are not allowed to be discussed or even presented for consideration.</a:t>
            </a:r>
            <a:endParaRPr lang="en-US" sz="2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4" name="TextBox 3"/>
          <p:cNvSpPr txBox="1"/>
          <p:nvPr/>
        </p:nvSpPr>
        <p:spPr>
          <a:xfrm>
            <a:off x="1981200" y="457200"/>
            <a:ext cx="5105400" cy="1569660"/>
          </a:xfrm>
          <a:prstGeom prst="rect">
            <a:avLst/>
          </a:prstGeom>
          <a:noFill/>
        </p:spPr>
        <p:txBody>
          <a:bodyPr wrap="square" rtlCol="0">
            <a:spAutoFit/>
          </a:bodyPr>
          <a:lstStyle/>
          <a:p>
            <a:r>
              <a:rPr lang="en-US" sz="9600" dirty="0" smtClean="0"/>
              <a:t>Betrayals</a:t>
            </a:r>
            <a:endParaRPr lang="en-US" sz="9600" dirty="0"/>
          </a:p>
        </p:txBody>
      </p:sp>
      <p:sp>
        <p:nvSpPr>
          <p:cNvPr id="5" name="TextBox 4"/>
          <p:cNvSpPr txBox="1"/>
          <p:nvPr/>
        </p:nvSpPr>
        <p:spPr>
          <a:xfrm>
            <a:off x="1295400" y="2133600"/>
            <a:ext cx="6596871" cy="523220"/>
          </a:xfrm>
          <a:prstGeom prst="rect">
            <a:avLst/>
          </a:prstGeom>
          <a:noFill/>
        </p:spPr>
        <p:txBody>
          <a:bodyPr wrap="none" rtlCol="0">
            <a:spAutoFit/>
          </a:bodyPr>
          <a:lstStyle/>
          <a:p>
            <a:r>
              <a:rPr lang="en-US" sz="2800" dirty="0" smtClean="0"/>
              <a:t>Specifically, society’s betrayal of our youth.</a:t>
            </a:r>
            <a:endParaRPr lang="en-US" sz="2800" dirty="0"/>
          </a:p>
        </p:txBody>
      </p:sp>
      <p:sp>
        <p:nvSpPr>
          <p:cNvPr id="6" name="TextBox 5"/>
          <p:cNvSpPr txBox="1"/>
          <p:nvPr/>
        </p:nvSpPr>
        <p:spPr>
          <a:xfrm>
            <a:off x="533400" y="2971800"/>
            <a:ext cx="8382000" cy="3108543"/>
          </a:xfrm>
          <a:prstGeom prst="rect">
            <a:avLst/>
          </a:prstGeom>
          <a:noFill/>
        </p:spPr>
        <p:txBody>
          <a:bodyPr wrap="square" rtlCol="0">
            <a:spAutoFit/>
          </a:bodyPr>
          <a:lstStyle/>
          <a:p>
            <a:r>
              <a:rPr lang="en-US" sz="2800" dirty="0" smtClean="0"/>
              <a:t>Many of the original centers of higher education were founded with the specific purpose of training ministers of the Gospel of Jesus Christ and promoting Christian values and Christian thought. Yet today most of Americas' centers of higher education have become centers of liberal thought and liberal ideas where conservative ideas and Christian values are unwelcome.</a:t>
            </a:r>
            <a:endParaRPr lang="en-US" sz="28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7924800" cy="1384995"/>
          </a:xfrm>
          <a:prstGeom prst="rect">
            <a:avLst/>
          </a:prstGeom>
          <a:noFill/>
        </p:spPr>
        <p:txBody>
          <a:bodyPr wrap="square" rtlCol="0">
            <a:spAutoFit/>
          </a:bodyPr>
          <a:lstStyle/>
          <a:p>
            <a:r>
              <a:rPr lang="en-US" sz="2800" dirty="0" smtClean="0"/>
              <a:t>As we finish looking at the signs in Matthew 24, we next want to look at the seals in Revelation 6 and see how they parallel the signs of the Olivet Discourse.</a:t>
            </a:r>
            <a:endParaRPr lang="en-US" sz="2800" dirty="0"/>
          </a:p>
        </p:txBody>
      </p:sp>
      <p:sp>
        <p:nvSpPr>
          <p:cNvPr id="3" name="TextBox 2"/>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762000" y="990601"/>
            <a:ext cx="7543800" cy="4247317"/>
          </a:xfrm>
          <a:prstGeom prst="rect">
            <a:avLst/>
          </a:prstGeom>
          <a:noFill/>
        </p:spPr>
        <p:txBody>
          <a:bodyPr wrap="square" rtlCol="0">
            <a:spAutoFit/>
          </a:bodyPr>
          <a:lstStyle/>
          <a:p>
            <a:r>
              <a:rPr lang="en-US" sz="2800" dirty="0" smtClean="0"/>
              <a:t>So, can we follow the timeline clues in Revelation as we did in Genesis? Well, yes and no. Genesis is like walking down a dry creek bed and finding golden nuggets all over the place. All you need to do is reach down and pick them up. Revelation is more like using a pick and shovel to dig through a mountain side. The nuggets are there but you have to work to get to them. So, let's prepare ourselves to start digging in the book of Revelation.</a:t>
            </a:r>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7924800" cy="1384995"/>
          </a:xfrm>
          <a:prstGeom prst="rect">
            <a:avLst/>
          </a:prstGeom>
          <a:noFill/>
        </p:spPr>
        <p:txBody>
          <a:bodyPr wrap="square" rtlCol="0">
            <a:spAutoFit/>
          </a:bodyPr>
          <a:lstStyle/>
          <a:p>
            <a:r>
              <a:rPr lang="en-US" sz="2800" dirty="0" smtClean="0"/>
              <a:t>As we finish looking at the signs in Matthew 24, we next want to look at the seals in Revelation 6 and see how they parallel the signs of the Olivet Discourse.</a:t>
            </a:r>
            <a:endParaRPr lang="en-US" sz="2800" dirty="0"/>
          </a:p>
        </p:txBody>
      </p:sp>
      <p:sp>
        <p:nvSpPr>
          <p:cNvPr id="3" name="TextBox 2"/>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pic>
        <p:nvPicPr>
          <p:cNvPr id="4" name="Picture 3" descr="Signs and Seals.jpg"/>
          <p:cNvPicPr>
            <a:picLocks noChangeAspect="1"/>
          </p:cNvPicPr>
          <p:nvPr/>
        </p:nvPicPr>
        <p:blipFill>
          <a:blip r:embed="rId3" cstate="print"/>
          <a:stretch>
            <a:fillRect/>
          </a:stretch>
        </p:blipFill>
        <p:spPr>
          <a:xfrm>
            <a:off x="304800" y="2438400"/>
            <a:ext cx="8594630" cy="2590800"/>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al 1.jpg"/>
          <p:cNvPicPr>
            <a:picLocks noChangeAspect="1"/>
          </p:cNvPicPr>
          <p:nvPr/>
        </p:nvPicPr>
        <p:blipFill>
          <a:blip r:embed="rId3" cstate="print"/>
          <a:stretch>
            <a:fillRect/>
          </a:stretch>
        </p:blipFill>
        <p:spPr>
          <a:xfrm>
            <a:off x="304800" y="3810000"/>
            <a:ext cx="8473944" cy="2438400"/>
          </a:xfrm>
          <a:prstGeom prst="rect">
            <a:avLst/>
          </a:prstGeom>
        </p:spPr>
      </p:pic>
      <p:sp>
        <p:nvSpPr>
          <p:cNvPr id="4" name="TextBox 3"/>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5" name="TextBox 4"/>
          <p:cNvSpPr txBox="1"/>
          <p:nvPr/>
        </p:nvSpPr>
        <p:spPr>
          <a:xfrm>
            <a:off x="304800" y="228600"/>
            <a:ext cx="8458199" cy="1815882"/>
          </a:xfrm>
          <a:prstGeom prst="rect">
            <a:avLst/>
          </a:prstGeom>
          <a:noFill/>
        </p:spPr>
        <p:txBody>
          <a:bodyPr wrap="square" rtlCol="0">
            <a:spAutoFit/>
          </a:bodyPr>
          <a:lstStyle/>
          <a:p>
            <a:r>
              <a:rPr lang="en-US" sz="2800" dirty="0" smtClean="0"/>
              <a:t>Many people focus on the rider of the white horse. Some claim the rider is Christ while others believe the rider is the antichrist. We don't assign personages to the other riders and neither should they do so to the first rider.</a:t>
            </a:r>
            <a:endParaRPr lang="en-US" sz="2800" dirty="0"/>
          </a:p>
        </p:txBody>
      </p:sp>
      <p:sp>
        <p:nvSpPr>
          <p:cNvPr id="6" name="TextBox 5"/>
          <p:cNvSpPr txBox="1"/>
          <p:nvPr/>
        </p:nvSpPr>
        <p:spPr>
          <a:xfrm>
            <a:off x="304800" y="2209800"/>
            <a:ext cx="8839200" cy="1384995"/>
          </a:xfrm>
          <a:prstGeom prst="rect">
            <a:avLst/>
          </a:prstGeom>
          <a:noFill/>
        </p:spPr>
        <p:txBody>
          <a:bodyPr wrap="square" rtlCol="0">
            <a:spAutoFit/>
          </a:bodyPr>
          <a:lstStyle/>
          <a:p>
            <a:r>
              <a:rPr lang="en-US" sz="2800" dirty="0" smtClean="0"/>
              <a:t>We tend to attribute white to good and black to evil. The white horse appears to be a good horse but it's going forth conquering, and to conquer. Evil, deceptive intentions.</a:t>
            </a:r>
            <a:endParaRPr lang="en-US" sz="28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pic>
        <p:nvPicPr>
          <p:cNvPr id="3" name="Picture 2" descr="Seal 2.jpg"/>
          <p:cNvPicPr>
            <a:picLocks noChangeAspect="1"/>
          </p:cNvPicPr>
          <p:nvPr/>
        </p:nvPicPr>
        <p:blipFill>
          <a:blip r:embed="rId3" cstate="print"/>
          <a:stretch>
            <a:fillRect/>
          </a:stretch>
        </p:blipFill>
        <p:spPr>
          <a:xfrm>
            <a:off x="304800" y="2590800"/>
            <a:ext cx="8610284" cy="2438400"/>
          </a:xfrm>
          <a:prstGeom prst="rect">
            <a:avLst/>
          </a:prstGeom>
        </p:spPr>
      </p:pic>
      <p:sp>
        <p:nvSpPr>
          <p:cNvPr id="4" name="TextBox 3"/>
          <p:cNvSpPr txBox="1"/>
          <p:nvPr/>
        </p:nvSpPr>
        <p:spPr>
          <a:xfrm>
            <a:off x="457200" y="609600"/>
            <a:ext cx="8305800" cy="1384995"/>
          </a:xfrm>
          <a:prstGeom prst="rect">
            <a:avLst/>
          </a:prstGeom>
          <a:noFill/>
        </p:spPr>
        <p:txBody>
          <a:bodyPr wrap="square" rtlCol="0">
            <a:spAutoFit/>
          </a:bodyPr>
          <a:lstStyle/>
          <a:p>
            <a:r>
              <a:rPr lang="en-US" sz="2800" dirty="0" smtClean="0"/>
              <a:t>Here on the second seal the correlation between taking peace from the earth and wars and rumours of wars is very easy to see. If you don't have peace, you are at war.</a:t>
            </a:r>
            <a:endParaRPr lang="en-US" sz="28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4" name="TextBox 3"/>
          <p:cNvSpPr txBox="1"/>
          <p:nvPr/>
        </p:nvSpPr>
        <p:spPr>
          <a:xfrm>
            <a:off x="457200" y="609600"/>
            <a:ext cx="8305800" cy="1815882"/>
          </a:xfrm>
          <a:prstGeom prst="rect">
            <a:avLst/>
          </a:prstGeom>
          <a:noFill/>
        </p:spPr>
        <p:txBody>
          <a:bodyPr wrap="square" rtlCol="0">
            <a:spAutoFit/>
          </a:bodyPr>
          <a:lstStyle/>
          <a:p>
            <a:r>
              <a:rPr lang="en-US" sz="2800" dirty="0" smtClean="0"/>
              <a:t>In Bible days, a penny was a days wages. What the scripture is telling us here is that it will take a days wages to pay for a meal. The lack of food will cause its cost to greatly increase.</a:t>
            </a:r>
            <a:endParaRPr lang="en-US" sz="2800" dirty="0"/>
          </a:p>
        </p:txBody>
      </p:sp>
      <p:pic>
        <p:nvPicPr>
          <p:cNvPr id="7" name="Picture 6" descr="Seal 3.jpg"/>
          <p:cNvPicPr>
            <a:picLocks noChangeAspect="1"/>
          </p:cNvPicPr>
          <p:nvPr/>
        </p:nvPicPr>
        <p:blipFill>
          <a:blip r:embed="rId3" cstate="print"/>
          <a:stretch>
            <a:fillRect/>
          </a:stretch>
        </p:blipFill>
        <p:spPr>
          <a:xfrm>
            <a:off x="228600" y="3048000"/>
            <a:ext cx="8757536" cy="274320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pic>
        <p:nvPicPr>
          <p:cNvPr id="3" name="Picture 2" descr="Seal 4.jpg"/>
          <p:cNvPicPr>
            <a:picLocks noChangeAspect="1"/>
          </p:cNvPicPr>
          <p:nvPr/>
        </p:nvPicPr>
        <p:blipFill>
          <a:blip r:embed="rId3" cstate="print"/>
          <a:stretch>
            <a:fillRect/>
          </a:stretch>
        </p:blipFill>
        <p:spPr>
          <a:xfrm>
            <a:off x="228600" y="3124200"/>
            <a:ext cx="8738754" cy="2743200"/>
          </a:xfrm>
          <a:prstGeom prst="rect">
            <a:avLst/>
          </a:prstGeom>
        </p:spPr>
      </p:pic>
      <p:sp>
        <p:nvSpPr>
          <p:cNvPr id="4" name="TextBox 3"/>
          <p:cNvSpPr txBox="1"/>
          <p:nvPr/>
        </p:nvSpPr>
        <p:spPr>
          <a:xfrm>
            <a:off x="457200" y="533400"/>
            <a:ext cx="8001000" cy="1815882"/>
          </a:xfrm>
          <a:prstGeom prst="rect">
            <a:avLst/>
          </a:prstGeom>
          <a:noFill/>
        </p:spPr>
        <p:txBody>
          <a:bodyPr wrap="square" rtlCol="0">
            <a:spAutoFit/>
          </a:bodyPr>
          <a:lstStyle/>
          <a:p>
            <a:r>
              <a:rPr lang="en-US" sz="2800" dirty="0" smtClean="0"/>
              <a:t>Here we see mankind still being killed with the sword and with hunger, but now the fourth seal adds </a:t>
            </a:r>
            <a:r>
              <a:rPr lang="en-US" sz="2800" dirty="0" smtClean="0">
                <a:solidFill>
                  <a:schemeClr val="bg2">
                    <a:lumMod val="60000"/>
                    <a:lumOff val="40000"/>
                  </a:schemeClr>
                </a:solidFill>
              </a:rPr>
              <a:t>with death, and the beasts of the earth. Pestilences</a:t>
            </a:r>
            <a:r>
              <a:rPr lang="en-US" sz="2800" dirty="0" smtClean="0"/>
              <a:t>, can anyone say COVID-19, Aids, smallpox, black plaque?</a:t>
            </a:r>
            <a:endParaRPr lang="en-US" sz="28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pic>
        <p:nvPicPr>
          <p:cNvPr id="3" name="Picture 2" descr="Seal 5.jpg"/>
          <p:cNvPicPr>
            <a:picLocks noChangeAspect="1"/>
          </p:cNvPicPr>
          <p:nvPr/>
        </p:nvPicPr>
        <p:blipFill>
          <a:blip r:embed="rId3" cstate="print"/>
          <a:stretch>
            <a:fillRect/>
          </a:stretch>
        </p:blipFill>
        <p:spPr>
          <a:xfrm>
            <a:off x="381000" y="3124200"/>
            <a:ext cx="8431598" cy="1676400"/>
          </a:xfrm>
          <a:prstGeom prst="rect">
            <a:avLst/>
          </a:prstGeom>
        </p:spPr>
      </p:pic>
      <p:sp>
        <p:nvSpPr>
          <p:cNvPr id="4" name="TextBox 3"/>
          <p:cNvSpPr txBox="1"/>
          <p:nvPr/>
        </p:nvSpPr>
        <p:spPr>
          <a:xfrm>
            <a:off x="762000" y="685800"/>
            <a:ext cx="7620000" cy="954107"/>
          </a:xfrm>
          <a:prstGeom prst="rect">
            <a:avLst/>
          </a:prstGeom>
          <a:noFill/>
        </p:spPr>
        <p:txBody>
          <a:bodyPr wrap="square" rtlCol="0">
            <a:spAutoFit/>
          </a:bodyPr>
          <a:lstStyle/>
          <a:p>
            <a:r>
              <a:rPr lang="en-US" sz="2800" dirty="0" smtClean="0"/>
              <a:t>In the days ahead there is going to arise great persecution against Christ’s Church. </a:t>
            </a:r>
            <a:endParaRPr lang="en-US" sz="28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pic>
        <p:nvPicPr>
          <p:cNvPr id="6" name="Picture 5" descr="Image # 6 Moon.jpg"/>
          <p:cNvPicPr>
            <a:picLocks noChangeAspect="1"/>
          </p:cNvPicPr>
          <p:nvPr/>
        </p:nvPicPr>
        <p:blipFill>
          <a:blip r:embed="rId3" cstate="print"/>
          <a:stretch>
            <a:fillRect/>
          </a:stretch>
        </p:blipFill>
        <p:spPr>
          <a:xfrm>
            <a:off x="0" y="0"/>
            <a:ext cx="9144000" cy="632460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533400" y="1752600"/>
            <a:ext cx="8305800" cy="3970318"/>
          </a:xfrm>
          <a:prstGeom prst="rect">
            <a:avLst/>
          </a:prstGeom>
          <a:noFill/>
        </p:spPr>
        <p:txBody>
          <a:bodyPr wrap="square" rtlCol="0">
            <a:spAutoFit/>
          </a:bodyPr>
          <a:lstStyle/>
          <a:p>
            <a:r>
              <a:rPr lang="en-US" sz="2800" dirty="0" smtClean="0">
                <a:solidFill>
                  <a:srgbClr val="FF0000"/>
                </a:solidFill>
              </a:rPr>
              <a:t>And I beheld when he had opened the sixth seal, and, lo, there was a great earthquake; and the sun became black as sackcloth of hair, and the moon became as blood; And the stars of heaven fell unto the earth, even as a fig tree casteth her untimely figs, when she is shaken of a mighty wind. And the heaven departed as a scroll when it is rolled together; and every mountain and island were moved out of their places.</a:t>
            </a:r>
          </a:p>
          <a:p>
            <a:r>
              <a:rPr lang="en-US" sz="2800" dirty="0" smtClean="0">
                <a:solidFill>
                  <a:srgbClr val="FF0000"/>
                </a:solidFill>
              </a:rPr>
              <a:t>Rev 6:12-14 KJV</a:t>
            </a:r>
            <a:endParaRPr lang="en-US" sz="2800" dirty="0">
              <a:solidFill>
                <a:srgbClr val="FF0000"/>
              </a:solidFill>
            </a:endParaRPr>
          </a:p>
        </p:txBody>
      </p:sp>
      <p:sp>
        <p:nvSpPr>
          <p:cNvPr id="4" name="TextBox 3"/>
          <p:cNvSpPr txBox="1"/>
          <p:nvPr/>
        </p:nvSpPr>
        <p:spPr>
          <a:xfrm>
            <a:off x="152400" y="228600"/>
            <a:ext cx="8866530" cy="1200329"/>
          </a:xfrm>
          <a:prstGeom prst="rect">
            <a:avLst/>
          </a:prstGeom>
          <a:noFill/>
        </p:spPr>
        <p:txBody>
          <a:bodyPr wrap="none" rtlCol="0">
            <a:spAutoFit/>
          </a:bodyPr>
          <a:lstStyle/>
          <a:p>
            <a:r>
              <a:rPr lang="en-US" sz="7200" dirty="0" smtClean="0">
                <a:latin typeface="Storybook" pitchFamily="2" charset="0"/>
              </a:rPr>
              <a:t>The Cosmic Signs</a:t>
            </a:r>
            <a:endParaRPr lang="en-US" sz="7200" dirty="0">
              <a:latin typeface="Storybook" pitchFamily="2"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381001" y="1752600"/>
            <a:ext cx="8458199" cy="3970318"/>
          </a:xfrm>
          <a:prstGeom prst="rect">
            <a:avLst/>
          </a:prstGeom>
          <a:noFill/>
        </p:spPr>
        <p:txBody>
          <a:bodyPr wrap="square" rtlCol="0">
            <a:spAutoFit/>
          </a:bodyPr>
          <a:lstStyle/>
          <a:p>
            <a:r>
              <a:rPr lang="en-US" sz="2800" dirty="0" smtClean="0">
                <a:solidFill>
                  <a:srgbClr val="FF0000"/>
                </a:solidFill>
              </a:rPr>
              <a:t>And the kings of the earth, and the great men, and the rich men, and the chief captains, and the mighty men, and every bondman, and every free man, hid themselves in the dens and in the rocks of the mountains; And said to the mountains and rocks, Fall on us, and hide us from the face of him that sitteth on the throne, and from the wrath of the Lamb: For the great day of his wrath is come; and who shall be able to stand?</a:t>
            </a:r>
          </a:p>
          <a:p>
            <a:r>
              <a:rPr lang="en-US" sz="2800" dirty="0" smtClean="0">
                <a:solidFill>
                  <a:srgbClr val="FF0000"/>
                </a:solidFill>
              </a:rPr>
              <a:t>Rev 6:15-17 KJV</a:t>
            </a:r>
            <a:endParaRPr lang="en-US" sz="2800" dirty="0">
              <a:solidFill>
                <a:srgbClr val="FF0000"/>
              </a:solidFill>
            </a:endParaRPr>
          </a:p>
        </p:txBody>
      </p:sp>
      <p:sp>
        <p:nvSpPr>
          <p:cNvPr id="5" name="TextBox 4"/>
          <p:cNvSpPr txBox="1"/>
          <p:nvPr/>
        </p:nvSpPr>
        <p:spPr>
          <a:xfrm>
            <a:off x="240601" y="457200"/>
            <a:ext cx="8903399" cy="830997"/>
          </a:xfrm>
          <a:prstGeom prst="rect">
            <a:avLst/>
          </a:prstGeom>
          <a:noFill/>
        </p:spPr>
        <p:txBody>
          <a:bodyPr wrap="none" rtlCol="0">
            <a:spAutoFit/>
          </a:bodyPr>
          <a:lstStyle/>
          <a:p>
            <a:r>
              <a:rPr lang="en-US" sz="4800" dirty="0" smtClean="0">
                <a:latin typeface="Storybook" pitchFamily="2" charset="0"/>
              </a:rPr>
              <a:t>The Rapture of the Church</a:t>
            </a:r>
            <a:endParaRPr lang="en-US" sz="4800" dirty="0">
              <a:latin typeface="Storybook" pitchFamily="2"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381000" y="1447800"/>
            <a:ext cx="8458200" cy="4832092"/>
          </a:xfrm>
          <a:prstGeom prst="rect">
            <a:avLst/>
          </a:prstGeom>
          <a:noFill/>
        </p:spPr>
        <p:txBody>
          <a:bodyPr wrap="square" rtlCol="0">
            <a:spAutoFit/>
          </a:bodyPr>
          <a:lstStyle/>
          <a:p>
            <a:r>
              <a:rPr lang="en-US" sz="2800" dirty="0" smtClean="0"/>
              <a:t>And I saw three unclean spirits like frogs come out of the mouth of the dragon, and out of the mouth of the beast, and out of the mouth of the false prophet. For they are the spirits of devils, working miracles, which go forth unto the kings of the earth and of the whole world, to gather them to the battle of that great day of God Almighty.  Behold, I come as a thief. Blessed is he that watcheth, and keepeth his garments, lest he walk naked, and they see his shame. </a:t>
            </a:r>
            <a:r>
              <a:rPr lang="en-US" sz="2800" dirty="0" smtClean="0">
                <a:solidFill>
                  <a:schemeClr val="bg2">
                    <a:lumMod val="60000"/>
                    <a:lumOff val="40000"/>
                  </a:schemeClr>
                </a:solidFill>
              </a:rPr>
              <a:t>And he gathered them together into a place called in the Hebrew tongue Armageddon.</a:t>
            </a:r>
          </a:p>
          <a:p>
            <a:r>
              <a:rPr lang="en-US" sz="2800" dirty="0" smtClean="0">
                <a:solidFill>
                  <a:schemeClr val="bg2">
                    <a:lumMod val="60000"/>
                    <a:lumOff val="40000"/>
                  </a:schemeClr>
                </a:solidFill>
              </a:rPr>
              <a:t>Rev 16:13-16 KJV</a:t>
            </a:r>
            <a:endParaRPr lang="en-US" sz="2800" dirty="0">
              <a:solidFill>
                <a:schemeClr val="bg2">
                  <a:lumMod val="60000"/>
                  <a:lumOff val="40000"/>
                </a:schemeClr>
              </a:solidFill>
            </a:endParaRPr>
          </a:p>
        </p:txBody>
      </p:sp>
      <p:sp>
        <p:nvSpPr>
          <p:cNvPr id="4" name="TextBox 3"/>
          <p:cNvSpPr txBox="1"/>
          <p:nvPr/>
        </p:nvSpPr>
        <p:spPr>
          <a:xfrm>
            <a:off x="457200" y="381000"/>
            <a:ext cx="8315097" cy="923330"/>
          </a:xfrm>
          <a:prstGeom prst="rect">
            <a:avLst/>
          </a:prstGeom>
          <a:noFill/>
        </p:spPr>
        <p:txBody>
          <a:bodyPr wrap="none" rtlCol="0">
            <a:spAutoFit/>
          </a:bodyPr>
          <a:lstStyle/>
          <a:p>
            <a:r>
              <a:rPr lang="en-US" sz="5400" dirty="0" smtClean="0">
                <a:latin typeface="Storybook" pitchFamily="2" charset="0"/>
              </a:rPr>
              <a:t>Battle of Armageddon</a:t>
            </a:r>
            <a:endParaRPr lang="en-US" sz="5400" dirty="0">
              <a:latin typeface="Storybook"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685799" y="1295400"/>
            <a:ext cx="7772401" cy="3108543"/>
          </a:xfrm>
          <a:prstGeom prst="rect">
            <a:avLst/>
          </a:prstGeom>
          <a:noFill/>
        </p:spPr>
        <p:txBody>
          <a:bodyPr wrap="square" rtlCol="0">
            <a:spAutoFit/>
          </a:bodyPr>
          <a:lstStyle/>
          <a:p>
            <a:r>
              <a:rPr lang="en-US" sz="2800" dirty="0" smtClean="0"/>
              <a:t>The ability to understand the Book of Revelation can be greatly affected by how we approach the book. If we approach the reading of the Book of Revelation with a prayerful attitude, an open heart and an </a:t>
            </a:r>
            <a:r>
              <a:rPr lang="en-US" sz="2800" b="1" dirty="0" smtClean="0">
                <a:solidFill>
                  <a:schemeClr val="bg2">
                    <a:lumMod val="40000"/>
                    <a:lumOff val="60000"/>
                  </a:schemeClr>
                </a:solidFill>
              </a:rPr>
              <a:t>open mind</a:t>
            </a:r>
            <a:r>
              <a:rPr lang="en-US" sz="2800" dirty="0" smtClean="0"/>
              <a:t>, believing that it is God's Word given to us by Devine inspiration through John, then there is much we can learn.</a:t>
            </a:r>
            <a:endParaRPr lang="en-US" sz="28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4" name="TextBox 3"/>
          <p:cNvSpPr txBox="1"/>
          <p:nvPr/>
        </p:nvSpPr>
        <p:spPr>
          <a:xfrm>
            <a:off x="152400" y="228600"/>
            <a:ext cx="8866530" cy="1200329"/>
          </a:xfrm>
          <a:prstGeom prst="rect">
            <a:avLst/>
          </a:prstGeom>
          <a:noFill/>
        </p:spPr>
        <p:txBody>
          <a:bodyPr wrap="none" rtlCol="0">
            <a:spAutoFit/>
          </a:bodyPr>
          <a:lstStyle/>
          <a:p>
            <a:r>
              <a:rPr lang="en-US" sz="7200" dirty="0" smtClean="0">
                <a:latin typeface="Storybook" pitchFamily="2" charset="0"/>
              </a:rPr>
              <a:t>The Cosmic Signs</a:t>
            </a:r>
            <a:endParaRPr lang="en-US" sz="7200" dirty="0">
              <a:latin typeface="Storybook" pitchFamily="2" charset="0"/>
            </a:endParaRPr>
          </a:p>
        </p:txBody>
      </p:sp>
      <p:sp>
        <p:nvSpPr>
          <p:cNvPr id="5" name="TextBox 4"/>
          <p:cNvSpPr txBox="1"/>
          <p:nvPr/>
        </p:nvSpPr>
        <p:spPr>
          <a:xfrm>
            <a:off x="685800" y="2209800"/>
            <a:ext cx="8229600" cy="4154984"/>
          </a:xfrm>
          <a:prstGeom prst="rect">
            <a:avLst/>
          </a:prstGeom>
          <a:noFill/>
        </p:spPr>
        <p:txBody>
          <a:bodyPr wrap="square" rtlCol="0">
            <a:spAutoFit/>
          </a:bodyPr>
          <a:lstStyle/>
          <a:p>
            <a:r>
              <a:rPr lang="en-US" sz="2200" dirty="0" smtClean="0"/>
              <a:t>For as the lightning cometh out of the east, and shineth even unto the west; so shall also the coming of the Son of man be. For wheresoever the carcase is, there will the eagles be gathered together. </a:t>
            </a:r>
            <a:r>
              <a:rPr lang="en-US" sz="2200" dirty="0" smtClean="0">
                <a:solidFill>
                  <a:schemeClr val="bg2">
                    <a:lumMod val="60000"/>
                    <a:lumOff val="40000"/>
                  </a:schemeClr>
                </a:solidFill>
              </a:rPr>
              <a:t>Immediately after the tribulation of those days shall the sun be darkened, and the moon shall not give her light, and the stars shall fall from heaven, and the powers of the heavens shall be shaken:</a:t>
            </a:r>
            <a:r>
              <a:rPr lang="en-US" sz="2200" dirty="0" smtClean="0"/>
              <a:t> And then shall appear the sign of the Son of man in heaven: and then shall all the tribes of the earth mourn, and they shall see the Son of man coming in the clouds of heaven with power and great glory. And he shall send his angels with a great sound of a trumpet, and they shall gather together his elect from the four winds, from one end of heaven to the other.</a:t>
            </a:r>
          </a:p>
          <a:p>
            <a:r>
              <a:rPr lang="en-US" sz="2200" dirty="0" smtClean="0"/>
              <a:t>Matt 24:27-31 KJV</a:t>
            </a:r>
            <a:endParaRPr lang="en-US" sz="2200" dirty="0"/>
          </a:p>
        </p:txBody>
      </p:sp>
      <p:sp>
        <p:nvSpPr>
          <p:cNvPr id="6" name="TextBox 5"/>
          <p:cNvSpPr txBox="1"/>
          <p:nvPr/>
        </p:nvSpPr>
        <p:spPr>
          <a:xfrm>
            <a:off x="2057400" y="1371600"/>
            <a:ext cx="5024132" cy="707886"/>
          </a:xfrm>
          <a:prstGeom prst="rect">
            <a:avLst/>
          </a:prstGeom>
          <a:noFill/>
        </p:spPr>
        <p:txBody>
          <a:bodyPr wrap="none" rtlCol="0">
            <a:spAutoFit/>
          </a:bodyPr>
          <a:lstStyle/>
          <a:p>
            <a:r>
              <a:rPr lang="en-US" sz="4000" dirty="0" smtClean="0">
                <a:latin typeface="Brisk Extended" pitchFamily="2" charset="0"/>
              </a:rPr>
              <a:t>And Rapture of the Church</a:t>
            </a:r>
            <a:endParaRPr lang="en-US" sz="4000" dirty="0">
              <a:latin typeface="Brisk Extended" pitchFamily="2"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TextBox 2"/>
          <p:cNvSpPr txBox="1"/>
          <p:nvPr/>
        </p:nvSpPr>
        <p:spPr>
          <a:xfrm>
            <a:off x="685800" y="914400"/>
            <a:ext cx="8077200" cy="954107"/>
          </a:xfrm>
          <a:prstGeom prst="rect">
            <a:avLst/>
          </a:prstGeom>
          <a:noFill/>
        </p:spPr>
        <p:txBody>
          <a:bodyPr wrap="square" rtlCol="0">
            <a:spAutoFit/>
          </a:bodyPr>
          <a:lstStyle/>
          <a:p>
            <a:r>
              <a:rPr lang="en-US" sz="2800" dirty="0" smtClean="0"/>
              <a:t>As we leave the Cosmic Signs behind, the next thing we see is the sealing of the 144,000 children of Israel.</a:t>
            </a:r>
            <a:endParaRPr lang="en-US" sz="28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sp>
        <p:nvSpPr>
          <p:cNvPr id="3" name="Rectangle 2"/>
          <p:cNvSpPr/>
          <p:nvPr/>
        </p:nvSpPr>
        <p:spPr>
          <a:xfrm>
            <a:off x="685800" y="914400"/>
            <a:ext cx="7924800" cy="954107"/>
          </a:xfrm>
          <a:prstGeom prst="rect">
            <a:avLst/>
          </a:prstGeom>
        </p:spPr>
        <p:txBody>
          <a:bodyPr wrap="square">
            <a:spAutoFit/>
          </a:bodyPr>
          <a:lstStyle/>
          <a:p>
            <a:r>
              <a:rPr lang="en-US" sz="2800" dirty="0" smtClean="0"/>
              <a:t>As we leave the Cosmic Signs behind, the next thing we see is the sealing of the 144,000 children of Israel.</a:t>
            </a:r>
            <a:endParaRPr lang="en-US" sz="2800" dirty="0"/>
          </a:p>
        </p:txBody>
      </p:sp>
      <p:sp>
        <p:nvSpPr>
          <p:cNvPr id="4" name="TextBox 3"/>
          <p:cNvSpPr txBox="1"/>
          <p:nvPr/>
        </p:nvSpPr>
        <p:spPr>
          <a:xfrm>
            <a:off x="762000" y="2286000"/>
            <a:ext cx="7568290" cy="523220"/>
          </a:xfrm>
          <a:prstGeom prst="rect">
            <a:avLst/>
          </a:prstGeom>
          <a:noFill/>
        </p:spPr>
        <p:txBody>
          <a:bodyPr wrap="none" rtlCol="0">
            <a:spAutoFit/>
          </a:bodyPr>
          <a:lstStyle/>
          <a:p>
            <a:r>
              <a:rPr lang="en-US" sz="2800" dirty="0" smtClean="0"/>
              <a:t>Following this, we see a great multitude in heaven.</a:t>
            </a:r>
            <a:endParaRPr lang="en-US" sz="2800" dirty="0"/>
          </a:p>
        </p:txBody>
      </p:sp>
      <p:sp>
        <p:nvSpPr>
          <p:cNvPr id="5" name="TextBox 4"/>
          <p:cNvSpPr txBox="1"/>
          <p:nvPr/>
        </p:nvSpPr>
        <p:spPr>
          <a:xfrm>
            <a:off x="838200" y="3200400"/>
            <a:ext cx="7924800" cy="2677656"/>
          </a:xfrm>
          <a:prstGeom prst="rect">
            <a:avLst/>
          </a:prstGeom>
          <a:noFill/>
        </p:spPr>
        <p:txBody>
          <a:bodyPr wrap="square" rtlCol="0">
            <a:spAutoFit/>
          </a:bodyPr>
          <a:lstStyle/>
          <a:p>
            <a:r>
              <a:rPr lang="en-US" sz="2800" dirty="0" smtClean="0">
                <a:solidFill>
                  <a:schemeClr val="bg2">
                    <a:lumMod val="60000"/>
                    <a:lumOff val="40000"/>
                  </a:schemeClr>
                </a:solidFill>
              </a:rPr>
              <a:t>After this I beheld, and, lo, a great multitude, which no man could number, of all nations, and kindreds, and people, and tongues, stood before the throne, and before the Lamb, clothed with white robes, and palms in their hands;</a:t>
            </a:r>
          </a:p>
          <a:p>
            <a:r>
              <a:rPr lang="en-US" sz="2800" dirty="0" smtClean="0"/>
              <a:t>Rev 7:9 KJV</a:t>
            </a:r>
            <a:endParaRPr lang="en-US" sz="28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33400"/>
            <a:ext cx="7086600" cy="1384995"/>
          </a:xfrm>
          <a:prstGeom prst="rect">
            <a:avLst/>
          </a:prstGeom>
        </p:spPr>
        <p:txBody>
          <a:bodyPr wrap="square">
            <a:spAutoFit/>
          </a:bodyPr>
          <a:lstStyle/>
          <a:p>
            <a:r>
              <a:rPr lang="en-US" sz="2800" dirty="0" smtClean="0"/>
              <a:t>Before we move on to look at the three woes, let’s briefly review the first four trumpet angels, thus far we have skipped them. </a:t>
            </a:r>
            <a:endParaRPr lang="en-US" sz="28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33400"/>
            <a:ext cx="7086600" cy="1384995"/>
          </a:xfrm>
          <a:prstGeom prst="rect">
            <a:avLst/>
          </a:prstGeom>
        </p:spPr>
        <p:txBody>
          <a:bodyPr wrap="square">
            <a:spAutoFit/>
          </a:bodyPr>
          <a:lstStyle/>
          <a:p>
            <a:r>
              <a:rPr lang="en-US" sz="2800" dirty="0" smtClean="0"/>
              <a:t>Before we move on to look at the three woes, let’s briefly review the first four trumpet angels, thus far we have skipped them. </a:t>
            </a:r>
            <a:endParaRPr lang="en-US" sz="2800" dirty="0"/>
          </a:p>
        </p:txBody>
      </p:sp>
      <p:graphicFrame>
        <p:nvGraphicFramePr>
          <p:cNvPr id="4" name="Table 3"/>
          <p:cNvGraphicFramePr>
            <a:graphicFrameLocks noGrp="1"/>
          </p:cNvGraphicFramePr>
          <p:nvPr/>
        </p:nvGraphicFramePr>
        <p:xfrm>
          <a:off x="990600" y="2667000"/>
          <a:ext cx="7411657" cy="1483360"/>
        </p:xfrm>
        <a:graphic>
          <a:graphicData uri="http://schemas.openxmlformats.org/drawingml/2006/table">
            <a:tbl>
              <a:tblPr firstRow="1" bandRow="1">
                <a:tableStyleId>{2D5ABB26-0587-4C30-8999-92F81FD0307C}</a:tableStyleId>
              </a:tblPr>
              <a:tblGrid>
                <a:gridCol w="2438400"/>
                <a:gridCol w="4973257"/>
              </a:tblGrid>
              <a:tr h="370840">
                <a:tc>
                  <a:txBody>
                    <a:bodyPr/>
                    <a:lstStyle/>
                    <a:p>
                      <a:r>
                        <a:rPr lang="en-US" sz="1800" dirty="0" smtClean="0"/>
                        <a:t>1</a:t>
                      </a:r>
                      <a:r>
                        <a:rPr lang="en-US" sz="1800" baseline="30000" dirty="0" smtClean="0"/>
                        <a:t>st</a:t>
                      </a:r>
                      <a:r>
                        <a:rPr lang="en-US" sz="1800" dirty="0" smtClean="0"/>
                        <a:t> Trumpet Angel</a:t>
                      </a:r>
                      <a:endParaRPr lang="en-US" dirty="0"/>
                    </a:p>
                  </a:txBody>
                  <a:tcPr/>
                </a:tc>
                <a:tc>
                  <a:txBody>
                    <a:bodyPr/>
                    <a:lstStyle/>
                    <a:p>
                      <a:r>
                        <a:rPr lang="en-US" sz="1800" dirty="0" smtClean="0"/>
                        <a:t>Third of trees and green grass is burnt up</a:t>
                      </a:r>
                      <a:endParaRPr lang="en-US" dirty="0"/>
                    </a:p>
                  </a:txBody>
                  <a:tcPr/>
                </a:tc>
              </a:tr>
              <a:tr h="370840">
                <a:tc>
                  <a:txBody>
                    <a:bodyPr/>
                    <a:lstStyle/>
                    <a:p>
                      <a:r>
                        <a:rPr lang="en-US" dirty="0" smtClean="0"/>
                        <a:t>2</a:t>
                      </a:r>
                      <a:r>
                        <a:rPr lang="en-US" baseline="30000" dirty="0" smtClean="0"/>
                        <a:t>nd</a:t>
                      </a:r>
                      <a:r>
                        <a:rPr lang="en-US" dirty="0" smtClean="0"/>
                        <a:t> Trumpet Angel</a:t>
                      </a:r>
                      <a:endParaRPr lang="en-US" dirty="0"/>
                    </a:p>
                  </a:txBody>
                  <a:tcPr/>
                </a:tc>
                <a:tc>
                  <a:txBody>
                    <a:bodyPr/>
                    <a:lstStyle/>
                    <a:p>
                      <a:r>
                        <a:rPr lang="en-US" dirty="0" smtClean="0"/>
                        <a:t>Third part of the sea became blood</a:t>
                      </a:r>
                      <a:endParaRPr lang="en-US" dirty="0"/>
                    </a:p>
                  </a:txBody>
                  <a:tcPr/>
                </a:tc>
              </a:tr>
              <a:tr h="370840">
                <a:tc>
                  <a:txBody>
                    <a:bodyPr/>
                    <a:lstStyle/>
                    <a:p>
                      <a:r>
                        <a:rPr lang="en-US" dirty="0" smtClean="0"/>
                        <a:t>3</a:t>
                      </a:r>
                      <a:r>
                        <a:rPr lang="en-US" baseline="30000" dirty="0" smtClean="0"/>
                        <a:t>rd</a:t>
                      </a:r>
                      <a:r>
                        <a:rPr lang="en-US" dirty="0" smtClean="0"/>
                        <a:t> Trumpet Angel</a:t>
                      </a:r>
                      <a:endParaRPr lang="en-US" dirty="0"/>
                    </a:p>
                  </a:txBody>
                  <a:tcPr/>
                </a:tc>
                <a:tc>
                  <a:txBody>
                    <a:bodyPr/>
                    <a:lstStyle/>
                    <a:p>
                      <a:r>
                        <a:rPr lang="en-US" dirty="0" smtClean="0"/>
                        <a:t>Third part of the waters made bitter</a:t>
                      </a:r>
                      <a:endParaRPr lang="en-US" dirty="0"/>
                    </a:p>
                  </a:txBody>
                  <a:tcPr/>
                </a:tc>
              </a:tr>
              <a:tr h="370840">
                <a:tc>
                  <a:txBody>
                    <a:bodyPr/>
                    <a:lstStyle/>
                    <a:p>
                      <a:r>
                        <a:rPr lang="en-US" dirty="0" smtClean="0"/>
                        <a:t>4</a:t>
                      </a:r>
                      <a:r>
                        <a:rPr lang="en-US" baseline="30000" dirty="0" smtClean="0"/>
                        <a:t>th</a:t>
                      </a:r>
                      <a:r>
                        <a:rPr lang="en-US" dirty="0" smtClean="0"/>
                        <a:t> Trumpet Angel</a:t>
                      </a:r>
                      <a:endParaRPr lang="en-US" dirty="0"/>
                    </a:p>
                  </a:txBody>
                  <a:tcPr/>
                </a:tc>
                <a:tc>
                  <a:txBody>
                    <a:bodyPr/>
                    <a:lstStyle/>
                    <a:p>
                      <a:r>
                        <a:rPr lang="en-US" dirty="0" smtClean="0"/>
                        <a:t>Third part of the sun, moon and stars darkened</a:t>
                      </a:r>
                      <a:endParaRPr lang="en-US" dirty="0"/>
                    </a:p>
                  </a:txBody>
                  <a:tcPr/>
                </a:tc>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33400"/>
            <a:ext cx="7086600" cy="1384995"/>
          </a:xfrm>
          <a:prstGeom prst="rect">
            <a:avLst/>
          </a:prstGeom>
        </p:spPr>
        <p:txBody>
          <a:bodyPr wrap="square">
            <a:spAutoFit/>
          </a:bodyPr>
          <a:lstStyle/>
          <a:p>
            <a:r>
              <a:rPr lang="en-US" sz="2800" dirty="0" smtClean="0"/>
              <a:t>Before we move on to look at the three woes, let’s briefly review the first four trumpet angels, thus far we have skipped them. </a:t>
            </a:r>
            <a:endParaRPr lang="en-US" sz="2800" dirty="0"/>
          </a:p>
        </p:txBody>
      </p:sp>
      <p:graphicFrame>
        <p:nvGraphicFramePr>
          <p:cNvPr id="4" name="Table 3"/>
          <p:cNvGraphicFramePr>
            <a:graphicFrameLocks noGrp="1"/>
          </p:cNvGraphicFramePr>
          <p:nvPr/>
        </p:nvGraphicFramePr>
        <p:xfrm>
          <a:off x="990600" y="2667000"/>
          <a:ext cx="7411657" cy="1483360"/>
        </p:xfrm>
        <a:graphic>
          <a:graphicData uri="http://schemas.openxmlformats.org/drawingml/2006/table">
            <a:tbl>
              <a:tblPr firstRow="1" bandRow="1">
                <a:tableStyleId>{2D5ABB26-0587-4C30-8999-92F81FD0307C}</a:tableStyleId>
              </a:tblPr>
              <a:tblGrid>
                <a:gridCol w="2438400"/>
                <a:gridCol w="4973257"/>
              </a:tblGrid>
              <a:tr h="370840">
                <a:tc>
                  <a:txBody>
                    <a:bodyPr/>
                    <a:lstStyle/>
                    <a:p>
                      <a:r>
                        <a:rPr lang="en-US" sz="1800" dirty="0" smtClean="0"/>
                        <a:t>1</a:t>
                      </a:r>
                      <a:r>
                        <a:rPr lang="en-US" sz="1800" baseline="30000" dirty="0" smtClean="0"/>
                        <a:t>st</a:t>
                      </a:r>
                      <a:r>
                        <a:rPr lang="en-US" sz="1800" dirty="0" smtClean="0"/>
                        <a:t> Trumpet Angel</a:t>
                      </a:r>
                      <a:endParaRPr lang="en-US" dirty="0"/>
                    </a:p>
                  </a:txBody>
                  <a:tcPr/>
                </a:tc>
                <a:tc>
                  <a:txBody>
                    <a:bodyPr/>
                    <a:lstStyle/>
                    <a:p>
                      <a:r>
                        <a:rPr lang="en-US" sz="1800" dirty="0" smtClean="0"/>
                        <a:t>Third of trees and green grass burnt up</a:t>
                      </a:r>
                      <a:endParaRPr lang="en-US" dirty="0"/>
                    </a:p>
                  </a:txBody>
                  <a:tcPr/>
                </a:tc>
              </a:tr>
              <a:tr h="370840">
                <a:tc>
                  <a:txBody>
                    <a:bodyPr/>
                    <a:lstStyle/>
                    <a:p>
                      <a:r>
                        <a:rPr lang="en-US" dirty="0" smtClean="0"/>
                        <a:t>2</a:t>
                      </a:r>
                      <a:r>
                        <a:rPr lang="en-US" baseline="30000" dirty="0" smtClean="0"/>
                        <a:t>nd</a:t>
                      </a:r>
                      <a:r>
                        <a:rPr lang="en-US" dirty="0" smtClean="0"/>
                        <a:t> Trumpet Angel</a:t>
                      </a:r>
                      <a:endParaRPr lang="en-US" dirty="0"/>
                    </a:p>
                  </a:txBody>
                  <a:tcPr/>
                </a:tc>
                <a:tc>
                  <a:txBody>
                    <a:bodyPr/>
                    <a:lstStyle/>
                    <a:p>
                      <a:r>
                        <a:rPr lang="en-US" dirty="0" smtClean="0"/>
                        <a:t>Third part of the sea became blood</a:t>
                      </a:r>
                      <a:endParaRPr lang="en-US" dirty="0"/>
                    </a:p>
                  </a:txBody>
                  <a:tcPr/>
                </a:tc>
              </a:tr>
              <a:tr h="370840">
                <a:tc>
                  <a:txBody>
                    <a:bodyPr/>
                    <a:lstStyle/>
                    <a:p>
                      <a:r>
                        <a:rPr lang="en-US" dirty="0" smtClean="0"/>
                        <a:t>3</a:t>
                      </a:r>
                      <a:r>
                        <a:rPr lang="en-US" baseline="30000" dirty="0" smtClean="0"/>
                        <a:t>rd</a:t>
                      </a:r>
                      <a:r>
                        <a:rPr lang="en-US" dirty="0" smtClean="0"/>
                        <a:t> Trumpet Angel</a:t>
                      </a:r>
                      <a:endParaRPr lang="en-US" dirty="0"/>
                    </a:p>
                  </a:txBody>
                  <a:tcPr/>
                </a:tc>
                <a:tc>
                  <a:txBody>
                    <a:bodyPr/>
                    <a:lstStyle/>
                    <a:p>
                      <a:r>
                        <a:rPr lang="en-US" dirty="0" smtClean="0"/>
                        <a:t>Third part of the waters made bitter</a:t>
                      </a:r>
                      <a:endParaRPr lang="en-US" dirty="0"/>
                    </a:p>
                  </a:txBody>
                  <a:tcPr/>
                </a:tc>
              </a:tr>
              <a:tr h="370840">
                <a:tc>
                  <a:txBody>
                    <a:bodyPr/>
                    <a:lstStyle/>
                    <a:p>
                      <a:r>
                        <a:rPr lang="en-US" dirty="0" smtClean="0"/>
                        <a:t>4</a:t>
                      </a:r>
                      <a:r>
                        <a:rPr lang="en-US" baseline="30000" dirty="0" smtClean="0"/>
                        <a:t>th</a:t>
                      </a:r>
                      <a:r>
                        <a:rPr lang="en-US" dirty="0" smtClean="0"/>
                        <a:t> Trumpet Angel</a:t>
                      </a:r>
                      <a:endParaRPr lang="en-US" dirty="0"/>
                    </a:p>
                  </a:txBody>
                  <a:tcPr/>
                </a:tc>
                <a:tc>
                  <a:txBody>
                    <a:bodyPr/>
                    <a:lstStyle/>
                    <a:p>
                      <a:r>
                        <a:rPr lang="en-US" dirty="0" smtClean="0"/>
                        <a:t>Third part of the sun, moon and stars darkened</a:t>
                      </a:r>
                      <a:endParaRPr lang="en-US" dirty="0"/>
                    </a:p>
                  </a:txBody>
                  <a:tcPr/>
                </a:tc>
              </a:tr>
            </a:tbl>
          </a:graphicData>
        </a:graphic>
      </p:graphicFrame>
      <p:sp>
        <p:nvSpPr>
          <p:cNvPr id="5" name="TextBox 4"/>
          <p:cNvSpPr txBox="1"/>
          <p:nvPr/>
        </p:nvSpPr>
        <p:spPr>
          <a:xfrm>
            <a:off x="914400" y="4800600"/>
            <a:ext cx="7543800" cy="1661993"/>
          </a:xfrm>
          <a:prstGeom prst="rect">
            <a:avLst/>
          </a:prstGeom>
          <a:noFill/>
        </p:spPr>
        <p:txBody>
          <a:bodyPr wrap="square" rtlCol="0">
            <a:spAutoFit/>
          </a:bodyPr>
          <a:lstStyle/>
          <a:p>
            <a:r>
              <a:rPr lang="en-US" sz="2800" dirty="0" smtClean="0"/>
              <a:t>All actions of these four Trumpet Angels are completed at least five months before the beginning of the seven years of Tribulation.   </a:t>
            </a:r>
          </a:p>
          <a:p>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ree Woes Chart 4 Alt 1.jpg"/>
          <p:cNvPicPr>
            <a:picLocks noChangeAspect="1"/>
          </p:cNvPicPr>
          <p:nvPr/>
        </p:nvPicPr>
        <p:blipFill>
          <a:blip r:embed="rId3" cstate="print"/>
          <a:stretch>
            <a:fillRect/>
          </a:stretch>
        </p:blipFill>
        <p:spPr>
          <a:xfrm>
            <a:off x="23631" y="0"/>
            <a:ext cx="9096738" cy="6858000"/>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ree Woes Chart 4 Alt 2.jpg"/>
          <p:cNvPicPr>
            <a:picLocks noChangeAspect="1"/>
          </p:cNvPicPr>
          <p:nvPr/>
        </p:nvPicPr>
        <p:blipFill>
          <a:blip r:embed="rId3" cstate="print"/>
          <a:stretch>
            <a:fillRect/>
          </a:stretch>
        </p:blipFill>
        <p:spPr>
          <a:xfrm>
            <a:off x="23631" y="0"/>
            <a:ext cx="9096738" cy="6858000"/>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pic>
        <p:nvPicPr>
          <p:cNvPr id="4" name="Picture 3" descr="Three Woes Chart 4.jpg"/>
          <p:cNvPicPr>
            <a:picLocks noChangeAspect="1"/>
          </p:cNvPicPr>
          <p:nvPr/>
        </p:nvPicPr>
        <p:blipFill>
          <a:blip r:embed="rId3" cstate="print"/>
          <a:stretch>
            <a:fillRect/>
          </a:stretch>
        </p:blipFill>
        <p:spPr>
          <a:xfrm>
            <a:off x="23631" y="0"/>
            <a:ext cx="9096738" cy="6858000"/>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324600"/>
            <a:ext cx="3378361" cy="369332"/>
          </a:xfrm>
          <a:prstGeom prst="rect">
            <a:avLst/>
          </a:prstGeom>
          <a:noFill/>
        </p:spPr>
        <p:txBody>
          <a:bodyPr wrap="none" rtlCol="0">
            <a:spAutoFit/>
          </a:bodyPr>
          <a:lstStyle/>
          <a:p>
            <a:r>
              <a:rPr lang="en-US" dirty="0" smtClean="0"/>
              <a:t>Copyright © 2020 by Barney Rapp</a:t>
            </a:r>
            <a:endParaRPr lang="en-US" dirty="0"/>
          </a:p>
        </p:txBody>
      </p:sp>
      <p:pic>
        <p:nvPicPr>
          <p:cNvPr id="3" name="Picture 2" descr="7 Years of Trib Chart Bold.jpg"/>
          <p:cNvPicPr>
            <a:picLocks noChangeAspect="1"/>
          </p:cNvPicPr>
          <p:nvPr/>
        </p:nvPicPr>
        <p:blipFill>
          <a:blip r:embed="rId3" cstate="print"/>
          <a:stretch>
            <a:fillRect/>
          </a:stretch>
        </p:blipFill>
        <p:spPr>
          <a:xfrm>
            <a:off x="533400" y="304800"/>
            <a:ext cx="8145780" cy="60579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15951</TotalTime>
  <Words>21870</Words>
  <Application>Microsoft Office PowerPoint</Application>
  <PresentationFormat>On-screen Show (4:3)</PresentationFormat>
  <Paragraphs>1156</Paragraphs>
  <Slides>219</Slides>
  <Notes>217</Notes>
  <HiddenSlides>0</HiddenSlides>
  <MMClips>0</MMClips>
  <ScaleCrop>false</ScaleCrop>
  <HeadingPairs>
    <vt:vector size="4" baseType="variant">
      <vt:variant>
        <vt:lpstr>Theme</vt:lpstr>
      </vt:variant>
      <vt:variant>
        <vt:i4>1</vt:i4>
      </vt:variant>
      <vt:variant>
        <vt:lpstr>Slide Titles</vt:lpstr>
      </vt:variant>
      <vt:variant>
        <vt:i4>219</vt:i4>
      </vt:variant>
    </vt:vector>
  </HeadingPairs>
  <TitlesOfParts>
    <vt:vector size="2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The Three Woes</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The Three Woes</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lpstr>Slide 214</vt:lpstr>
      <vt:lpstr>Slide 215</vt:lpstr>
      <vt:lpstr>Slide 216</vt:lpstr>
      <vt:lpstr>Slide 217</vt:lpstr>
      <vt:lpstr>Slide 218</vt:lpstr>
      <vt:lpstr>Slide 219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Three Woes</dc:title>
  <dc:creator>Barney</dc:creator>
  <cp:lastModifiedBy>Barney</cp:lastModifiedBy>
  <cp:revision>685</cp:revision>
  <dcterms:created xsi:type="dcterms:W3CDTF">2020-08-22T09:37:38Z</dcterms:created>
  <dcterms:modified xsi:type="dcterms:W3CDTF">2020-10-14T16:02:31Z</dcterms:modified>
</cp:coreProperties>
</file>